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9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x="18288000" cy="10287000"/>
  <p:notesSz cx="6858000" cy="9144000"/>
  <p:embeddedFontLst>
    <p:embeddedFont>
      <p:font typeface="210 밀레니얼" charset="1" panose="02020503020101020101"/>
      <p:regular r:id="rId44"/>
    </p:embeddedFont>
    <p:embeddedFont>
      <p:font typeface="210 디딤고딕 Light" charset="1" panose="02020503020101020101"/>
      <p:regular r:id="rId45"/>
    </p:embeddedFont>
    <p:embeddedFont>
      <p:font typeface="210 디딤고딕 Bold" charset="1" panose="02020503020101020101"/>
      <p:regular r:id="rId46"/>
    </p:embeddedFont>
    <p:embeddedFont>
      <p:font typeface="경기천년제목 Medium" charset="1" panose="02020603020101020101"/>
      <p:regular r:id="rId47"/>
    </p:embeddedFont>
    <p:embeddedFont>
      <p:font typeface="210 밀레니얼 Light" charset="1" panose="02020503020101020101"/>
      <p:regular r:id="rId48"/>
    </p:embeddedFont>
    <p:embeddedFont>
      <p:font typeface="경기천년제목 Bold" charset="1" panose="02020803020101020101"/>
      <p:regular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notesMasters/notesMaster1.xml" Type="http://schemas.openxmlformats.org/officeDocument/2006/relationships/notesMaster"/><Relationship Id="rId5" Target="tableStyles.xml" Type="http://schemas.openxmlformats.org/officeDocument/2006/relationships/tableStyles"/><Relationship Id="rId50" Target="theme/theme2.xml" Type="http://schemas.openxmlformats.org/officeDocument/2006/relationships/theme"/><Relationship Id="rId51" Target="notesSlides/notesSlide1.xml" Type="http://schemas.openxmlformats.org/officeDocument/2006/relationships/notesSlide"/><Relationship Id="rId52" Target="notesSlides/notesSlide2.xml" Type="http://schemas.openxmlformats.org/officeDocument/2006/relationships/notesSlide"/><Relationship Id="rId53" Target="notesSlides/notesSlide3.xml" Type="http://schemas.openxmlformats.org/officeDocument/2006/relationships/notesSlide"/><Relationship Id="rId54" Target="notesSlides/notesSlide4.xml" Type="http://schemas.openxmlformats.org/officeDocument/2006/relationships/notesSlide"/><Relationship Id="rId55" Target="notesSlides/notesSlide5.xml" Type="http://schemas.openxmlformats.org/officeDocument/2006/relationships/notesSlide"/><Relationship Id="rId56" Target="notesSlides/notesSlide6.xml" Type="http://schemas.openxmlformats.org/officeDocument/2006/relationships/notesSlide"/><Relationship Id="rId57" Target="notesSlides/notesSlide7.xml" Type="http://schemas.openxmlformats.org/officeDocument/2006/relationships/notesSlide"/><Relationship Id="rId58" Target="notesSlides/notesSlide8.xml" Type="http://schemas.openxmlformats.org/officeDocument/2006/relationships/notesSlide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notesSlides/notesSlide9.xml" Type="http://schemas.openxmlformats.org/officeDocument/2006/relationships/notesSlide"/><Relationship Id="rId61" Target="notesSlides/notesSlide10.xml" Type="http://schemas.openxmlformats.org/officeDocument/2006/relationships/notesSlide"/><Relationship Id="rId62" Target="notesSlides/notesSlide11.xml" Type="http://schemas.openxmlformats.org/officeDocument/2006/relationships/notesSlide"/><Relationship Id="rId63" Target="notesSlides/notesSlide12.xml" Type="http://schemas.openxmlformats.org/officeDocument/2006/relationships/notesSlide"/><Relationship Id="rId64" Target="notesSlides/notesSlide13.xml" Type="http://schemas.openxmlformats.org/officeDocument/2006/relationships/notesSlide"/><Relationship Id="rId65" Target="notesSlides/notesSlide14.xml" Type="http://schemas.openxmlformats.org/officeDocument/2006/relationships/notesSlide"/><Relationship Id="rId66" Target="notesSlides/notesSlide15.xml" Type="http://schemas.openxmlformats.org/officeDocument/2006/relationships/notesSlide"/><Relationship Id="rId67" Target="notesSlides/notesSlide16.xml" Type="http://schemas.openxmlformats.org/officeDocument/2006/relationships/notesSlide"/><Relationship Id="rId68" Target="notesSlides/notesSlide17.xml" Type="http://schemas.openxmlformats.org/officeDocument/2006/relationships/notesSlide"/><Relationship Id="rId69" Target="notesSlides/notesSlide18.xml" Type="http://schemas.openxmlformats.org/officeDocument/2006/relationships/notesSlide"/><Relationship Id="rId7" Target="slides/slide2.xml" Type="http://schemas.openxmlformats.org/officeDocument/2006/relationships/slide"/><Relationship Id="rId70" Target="notesSlides/notesSlide19.xml" Type="http://schemas.openxmlformats.org/officeDocument/2006/relationships/notesSlide"/><Relationship Id="rId71" Target="notesSlides/notesSlide20.xml" Type="http://schemas.openxmlformats.org/officeDocument/2006/relationships/notesSlide"/><Relationship Id="rId72" Target="notesSlides/notesSlide21.xml" Type="http://schemas.openxmlformats.org/officeDocument/2006/relationships/notesSlide"/><Relationship Id="rId73" Target="notesSlides/notesSlide22.xml" Type="http://schemas.openxmlformats.org/officeDocument/2006/relationships/notesSlide"/><Relationship Id="rId74" Target="notesSlides/notesSlide23.xml" Type="http://schemas.openxmlformats.org/officeDocument/2006/relationships/notesSlide"/><Relationship Id="rId75" Target="notesSlides/notesSlide24.xml" Type="http://schemas.openxmlformats.org/officeDocument/2006/relationships/notesSlide"/><Relationship Id="rId76" Target="notesSlides/notesSlide25.xml" Type="http://schemas.openxmlformats.org/officeDocument/2006/relationships/notesSlide"/><Relationship Id="rId77" Target="notesSlides/notesSlide26.xml" Type="http://schemas.openxmlformats.org/officeDocument/2006/relationships/notesSlide"/><Relationship Id="rId78" Target="notesSlides/notesSlide27.xml" Type="http://schemas.openxmlformats.org/officeDocument/2006/relationships/notesSlide"/><Relationship Id="rId79" Target="notesSlides/notesSlide28.xml" Type="http://schemas.openxmlformats.org/officeDocument/2006/relationships/notesSlide"/><Relationship Id="rId8" Target="slides/slide3.xml" Type="http://schemas.openxmlformats.org/officeDocument/2006/relationships/slide"/><Relationship Id="rId80" Target="notesSlides/notesSlide29.xml" Type="http://schemas.openxmlformats.org/officeDocument/2006/relationships/notesSlide"/><Relationship Id="rId81" Target="notesSlides/notesSlide30.xml" Type="http://schemas.openxmlformats.org/officeDocument/2006/relationships/notes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2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2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2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2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_rels/notesSlide2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9.xml" Type="http://schemas.openxmlformats.org/officeDocument/2006/relationships/slide"/></Relationships>
</file>

<file path=ppt/notesSlides/_rels/notesSlide2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0.xml" Type="http://schemas.openxmlformats.org/officeDocument/2006/relationships/slide"/></Relationships>
</file>

<file path=ppt/notesSlides/_rels/notesSlide2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1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3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2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어떻게 실행하는지 간략하게 넣어봤는데 이 과정도 PPT 사진을 따로 올려드리겠습니다</a:t>
            </a:r>
          </a:p>
          <a:p>
            <a:r>
              <a:rPr lang="en-US"/>
              <a:t>지금은 어떻게 해야 Colab을 실행할 수 있는지 간략하게만 보시면 될 것 같습니다.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어떻게 실행하는지 간략하게 넣어봤는데 이 과정도 PPT 사진을 따로 올려드리겠습니다</a:t>
            </a:r>
          </a:p>
          <a:p>
            <a:r>
              <a:rPr lang="en-US"/>
              <a:t>지금은 어떻게 해야 Colab을 실행할 수 있는지 간략하게만 보시면 될 것 같습니다.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어떻게 실행하는지 간략하게 넣어봤는데 이 과정도 PPT 사진을 따로 올려드리겠습니다</a:t>
            </a:r>
          </a:p>
          <a:p>
            <a:r>
              <a:rPr lang="en-US"/>
              <a:t>지금은 어떻게 해야 Colab을 실행할 수 있는지 간략하게만 보시면 될 것 같습니다.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어떻게 실행하는지 간략하게 넣어봤는데 이 과정도 PPT 사진을 따로 올려드리겠습니다</a:t>
            </a:r>
          </a:p>
          <a:p>
            <a:r>
              <a:rPr lang="en-US"/>
              <a:t>지금은 어떻게 해야 Colab을 실행할 수 있는지 간략하게만 보시면 될 것 같습니다.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어떻게 실행하는지 간략하게 넣어봤는데 이 과정도 PPT 사진을 따로 올려드리겠습니다</a:t>
            </a:r>
          </a:p>
          <a:p>
            <a:r>
              <a:rPr lang="en-US"/>
              <a:t>지금은 어떻게 해야 Colab을 실행할 수 있는지 간략하게만 보시면 될 것 같습니다.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어떻게 실행하는지 간략하게 넣어봤는데 이 과정도 PPT 사진을 따로 올려드리겠습니다</a:t>
            </a:r>
          </a:p>
          <a:p>
            <a:r>
              <a:rPr lang="en-US"/>
              <a:t>지금은 어떻게 해야 Colab을 실행할 수 있는지 간략하게만 보시면 될 것 같습니다.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어떻게 실행하는지 간략하게 넣어봤는데 이 과정도 PPT 사진을 따로 올려드리겠습니다</a:t>
            </a:r>
          </a:p>
          <a:p>
            <a:r>
              <a:rPr lang="en-US"/>
              <a:t>지금은 어떻게 해야 Colab을 실행할 수 있는지 간략하게만 보시면 될 것 같습니다.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어떻게 실행하는지 간략하게 넣어봤는데 이 과정도 PPT 사진을 따로 올려드리겠습니다</a:t>
            </a:r>
          </a:p>
          <a:p>
            <a:r>
              <a:rPr lang="en-US"/>
              <a:t>지금은 어떻게 해야 Colab을 실행할 수 있는지 간략하게만 보시면 될 것 같습니다.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어떻게 실행하는지 간략하게 넣어봤는데 이 과정도 PPT 사진을 따로 올려드리겠습니다</a:t>
            </a:r>
          </a:p>
          <a:p>
            <a:r>
              <a:rPr lang="en-US"/>
              <a:t>지금은 어떻게 해야 Colab을 실행할 수 있는지 간략하게만 보시면 될 것 같습니다.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어떻게 실행하는지 간략하게 넣어봤는데 이 과정도 PPT 사진을 따로 올려드리겠습니다</a:t>
            </a:r>
          </a:p>
          <a:p>
            <a:r>
              <a:rPr lang="en-US"/>
              <a:t>지금은 어떻게 해야 Colab을 실행할 수 있는지 간략하게만 보시면 될 것 같습니다.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어떻게 실행하는지 간략하게 넣어봤는데 이 과정도 PPT 사진을 따로 올려드리겠습니다</a:t>
            </a:r>
          </a:p>
          <a:p>
            <a:r>
              <a:rPr lang="en-US"/>
              <a:t>지금은 어떻게 해야 Colab을 실행할 수 있는지 간략하게만 보시면 될 것 같습니다.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어떻게 실행하는지 간략하게 넣어봤는데 이 과정도 PPT 사진을 따로 올려드리겠습니다</a:t>
            </a:r>
          </a:p>
          <a:p>
            <a:r>
              <a:rPr lang="en-US"/>
              <a:t>지금은 어떻게 해야 Colab을 실행할 수 있는지 간략하게만 보시면 될 것 같습니다.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어떻게 실행하는지 간략하게 넣어봤는데 이 과정도 PPT 사진을 따로 올려드리겠습니다</a:t>
            </a:r>
          </a:p>
          <a:p>
            <a:r>
              <a:rPr lang="en-US"/>
              <a:t>지금은 어떻게 해야 Colab을 실행할 수 있는지 간략하게만 보시면 될 것 같습니다.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어떻게 실행하는지 간략하게 넣어봤는데 이 과정도 PPT 사진을 따로 올려드리겠습니다</a:t>
            </a:r>
          </a:p>
          <a:p>
            <a:r>
              <a:rPr lang="en-US"/>
              <a:t>지금은 어떻게 해야 Colab을 실행할 수 있는지 간략하게만 보시면 될 것 같습니다.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어떻게 실행하는지 간략하게 넣어봤는데 이 과정도 PPT 사진을 따로 올려드리겠습니다</a:t>
            </a:r>
          </a:p>
          <a:p>
            <a:r>
              <a:rPr lang="en-US"/>
              <a:t>지금은 어떻게 해야 Colab을 실행할 수 있는지 간략하게만 보시면 될 것 같습니다.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어떻게 실행하는지 간략하게 넣어봤는데 이 과정도 PPT 사진을 따로 올려드리겠습니다</a:t>
            </a:r>
          </a:p>
          <a:p>
            <a:r>
              <a:rPr lang="en-US"/>
              <a:t>지금은 어떻게 해야 Colab을 실행할 수 있는지 간략하게만 보시면 될 것 같습니다.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어떻게 실행하는지 간략하게 넣어봤는데 이 과정도 PPT 사진을 따로 올려드리겠습니다</a:t>
            </a:r>
          </a:p>
          <a:p>
            <a:r>
              <a:rPr lang="en-US"/>
              <a:t>지금은 어떻게 해야 Colab을 실행할 수 있는지 간략하게만 보시면 될 것 같습니다.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어떻게 실행하는지 간략하게 넣어봤는데 이 과정도 PPT 사진을 따로 올려드리겠습니다</a:t>
            </a:r>
          </a:p>
          <a:p>
            <a:r>
              <a:rPr lang="en-US"/>
              <a:t>지금은 어떻게 해야 Colab을 실행할 수 있는지 간략하게만 보시면 될 것 같습니다.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어떻게 실행하는지 간략하게 넣어봤는데 이 과정도 PPT 사진을 따로 올려드리겠습니다</a:t>
            </a:r>
          </a:p>
          <a:p>
            <a:r>
              <a:rPr lang="en-US"/>
              <a:t>지금은 어떻게 해야 Colab을 실행할 수 있는지 간략하게만 보시면 될 것 같습니다.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어떻게 실행하는지 간략하게 넣어봤는데 이 과정도 PPT 사진을 따로 올려드리겠습니다</a:t>
            </a:r>
          </a:p>
          <a:p>
            <a:r>
              <a:rPr lang="en-US"/>
              <a:t>지금은 어떻게 해야 Colab을 실행할 수 있는지 간략하게만 보시면 될 것 같습니다.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어떻게 실행하는지 간략하게 넣어봤는데 이 과정도 PPT 사진을 따로 올려드리겠습니다</a:t>
            </a:r>
          </a:p>
          <a:p>
            <a:r>
              <a:rPr lang="en-US"/>
              <a:t>지금은 어떻게 해야 Colab을 실행할 수 있는지 간략하게만 보시면 될 것 같습니다.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어떻게 실행하는지 간략하게 넣어봤는데 이 과정도 PPT 사진을 따로 올려드리겠습니다</a:t>
            </a:r>
          </a:p>
          <a:p>
            <a:r>
              <a:rPr lang="en-US"/>
              <a:t>지금은 어떻게 해야 Colab을 실행할 수 있는지 간략하게만 보시면 될 것 같습니다.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어떻게 실행하는지 간략하게 넣어봤는데 이 과정도 PPT 사진을 따로 올려드리겠습니다</a:t>
            </a:r>
          </a:p>
          <a:p>
            <a:r>
              <a:rPr lang="en-US"/>
              <a:t>지금은 어떻게 해야 Colab을 실행할 수 있는지 간략하게만 보시면 될 것 같습니다.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어떻게 실행하는지 간략하게 넣어봤는데 이 과정도 PPT 사진을 따로 올려드리겠습니다</a:t>
            </a:r>
          </a:p>
          <a:p>
            <a:r>
              <a:rPr lang="en-US"/>
              <a:t>지금은 어떻게 해야 Colab을 실행할 수 있는지 간략하게만 보시면 될 것 같습니다.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어떻게 실행하는지 간략하게 넣어봤는데 이 과정도 PPT 사진을 따로 올려드리겠습니다</a:t>
            </a:r>
          </a:p>
          <a:p>
            <a:r>
              <a:rPr lang="en-US"/>
              <a:t>지금은 어떻게 해야 Colab을 실행할 수 있는지 간략하게만 보시면 될 것 같습니다.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어떻게 실행하는지 간략하게 넣어봤는데 이 과정도 PPT 사진을 따로 올려드리겠습니다</a:t>
            </a:r>
          </a:p>
          <a:p>
            <a:r>
              <a:rPr lang="en-US"/>
              <a:t>지금은 어떻게 해야 Colab을 실행할 수 있는지 간략하게만 보시면 될 것 같습니다.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어떻게 실행하는지 간략하게 넣어봤는데 이 과정도 PPT 사진을 따로 올려드리겠습니다</a:t>
            </a:r>
          </a:p>
          <a:p>
            <a:r>
              <a:rPr lang="en-US"/>
              <a:t>지금은 어떻게 해야 Colab을 실행할 수 있는지 간략하게만 보시면 될 것 같습니다.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어떻게 실행하는지 간략하게 넣어봤는데 이 과정도 PPT 사진을 따로 올려드리겠습니다</a:t>
            </a:r>
          </a:p>
          <a:p>
            <a:r>
              <a:rPr lang="en-US"/>
              <a:t>지금은 어떻게 해야 Colab을 실행할 수 있는지 간략하게만 보시면 될 것 같습니다.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어떻게 실행하는지 간략하게 넣어봤는데 이 과정도 PPT 사진을 따로 올려드리겠습니다</a:t>
            </a:r>
          </a:p>
          <a:p>
            <a:r>
              <a:rPr lang="en-US"/>
              <a:t>지금은 어떻게 해야 Colab을 실행할 수 있는지 간략하게만 보시면 될 것 같습니다.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어떻게 실행하는지 간략하게 넣어봤는데 이 과정도 PPT 사진을 따로 올려드리겠습니다</a:t>
            </a:r>
          </a:p>
          <a:p>
            <a:r>
              <a:rPr lang="en-US"/>
              <a:t>지금은 어떻게 해야 Colab을 실행할 수 있는지 간략하게만 보시면 될 것 같습니다.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1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2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2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27.pn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Relationship Id="rId3" Target="../media/image29.pn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2.xml" Type="http://schemas.openxmlformats.org/officeDocument/2006/relationships/notesSlid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3.xml" Type="http://schemas.openxmlformats.org/officeDocument/2006/relationships/notesSlide"/><Relationship Id="rId3" Target="../media/image34.pn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39.png" Type="http://schemas.openxmlformats.org/officeDocument/2006/relationships/image"/><Relationship Id="rId7" Target="../media/image40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4.xml" Type="http://schemas.openxmlformats.org/officeDocument/2006/relationships/notesSlid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5.xml" Type="http://schemas.openxmlformats.org/officeDocument/2006/relationships/notesSlide"/><Relationship Id="rId3" Target="../media/image41.pn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6.xml" Type="http://schemas.openxmlformats.org/officeDocument/2006/relationships/notesSlide"/><Relationship Id="rId3" Target="../media/image44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7.xml" Type="http://schemas.openxmlformats.org/officeDocument/2006/relationships/notesSlide"/><Relationship Id="rId3" Target="../media/image45.png" Type="http://schemas.openxmlformats.org/officeDocument/2006/relationships/image"/><Relationship Id="rId4" Target="../media/image4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8.xml" Type="http://schemas.openxmlformats.org/officeDocument/2006/relationships/notesSlid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9.xml" Type="http://schemas.openxmlformats.org/officeDocument/2006/relationships/notesSlide"/><Relationship Id="rId3" Target="../media/image47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0.xml" Type="http://schemas.openxmlformats.org/officeDocument/2006/relationships/notesSlide"/><Relationship Id="rId3" Target="../media/image48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43B8">
                <a:alpha val="100000"/>
              </a:srgbClr>
            </a:gs>
            <a:gs pos="100000">
              <a:srgbClr val="4DB8F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92C1D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92C1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000495" y="6028985"/>
            <a:ext cx="2769840" cy="2769840"/>
          </a:xfrm>
          <a:custGeom>
            <a:avLst/>
            <a:gdLst/>
            <a:ahLst/>
            <a:cxnLst/>
            <a:rect r="r" b="b" t="t" l="l"/>
            <a:pathLst>
              <a:path h="2769840" w="2769840">
                <a:moveTo>
                  <a:pt x="0" y="0"/>
                </a:moveTo>
                <a:lnTo>
                  <a:pt x="2769840" y="0"/>
                </a:lnTo>
                <a:lnTo>
                  <a:pt x="2769840" y="2769840"/>
                </a:lnTo>
                <a:lnTo>
                  <a:pt x="0" y="27698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505489" y="1866477"/>
            <a:ext cx="3277023" cy="3277023"/>
          </a:xfrm>
          <a:custGeom>
            <a:avLst/>
            <a:gdLst/>
            <a:ahLst/>
            <a:cxnLst/>
            <a:rect r="r" b="b" t="t" l="l"/>
            <a:pathLst>
              <a:path h="3277023" w="3277023">
                <a:moveTo>
                  <a:pt x="0" y="0"/>
                </a:moveTo>
                <a:lnTo>
                  <a:pt x="3277022" y="0"/>
                </a:lnTo>
                <a:lnTo>
                  <a:pt x="3277022" y="3277023"/>
                </a:lnTo>
                <a:lnTo>
                  <a:pt x="0" y="32770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530919" y="4858317"/>
            <a:ext cx="11226161" cy="179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9943B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데이터 분석 스터디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530919" y="6631851"/>
            <a:ext cx="11226161" cy="179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CA96ED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2주차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4C76CF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https://www.smarcle.dev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9943B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DATA ANALYSIS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9943B8">
                <a:alpha val="100000"/>
              </a:srgbClr>
            </a:gs>
            <a:gs pos="100000">
              <a:srgbClr val="4DB8F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06150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906150" y="1600344"/>
            <a:ext cx="16668349" cy="0"/>
          </a:xfrm>
          <a:prstGeom prst="line">
            <a:avLst/>
          </a:prstGeom>
          <a:ln cap="flat" w="19050">
            <a:solidFill>
              <a:srgbClr val="92C1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9943B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DATA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55723" y="1752744"/>
            <a:ext cx="3407541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9943B8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판다스 인트로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55723" y="2957339"/>
            <a:ext cx="9164188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9943B8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1. 넘파이 기반이라 연산,실행속도 빠름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55723" y="3904759"/>
            <a:ext cx="10823641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9943B8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2. 데이터프레임을 통한 통계적 수치 계산 용이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55723" y="4852179"/>
            <a:ext cx="5173307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9943B8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3. 결측치 처리도 가능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43B8">
                <a:alpha val="100000"/>
              </a:srgbClr>
            </a:gs>
            <a:gs pos="100000">
              <a:srgbClr val="4DB8F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06150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906150" y="1600344"/>
            <a:ext cx="16668349" cy="0"/>
          </a:xfrm>
          <a:prstGeom prst="line">
            <a:avLst/>
          </a:prstGeom>
          <a:ln cap="flat" w="19050">
            <a:solidFill>
              <a:srgbClr val="92C1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07256" y="3411753"/>
            <a:ext cx="12507939" cy="5704333"/>
          </a:xfrm>
          <a:custGeom>
            <a:avLst/>
            <a:gdLst/>
            <a:ahLst/>
            <a:cxnLst/>
            <a:rect r="r" b="b" t="t" l="l"/>
            <a:pathLst>
              <a:path h="5704333" w="12507939">
                <a:moveTo>
                  <a:pt x="0" y="0"/>
                </a:moveTo>
                <a:lnTo>
                  <a:pt x="12507939" y="0"/>
                </a:lnTo>
                <a:lnTo>
                  <a:pt x="12507939" y="5704333"/>
                </a:lnTo>
                <a:lnTo>
                  <a:pt x="0" y="57043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9943B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DATA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55723" y="2157725"/>
            <a:ext cx="12078678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9943B8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4. 자료 구조 : 1차원 시리즈 / 2차원 데이터 프레임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9943B8">
                <a:alpha val="100000"/>
              </a:srgbClr>
            </a:gs>
            <a:gs pos="100000">
              <a:srgbClr val="4DB8F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06150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906150" y="1600344"/>
            <a:ext cx="16668349" cy="0"/>
          </a:xfrm>
          <a:prstGeom prst="line">
            <a:avLst/>
          </a:prstGeom>
          <a:ln cap="flat" w="19050">
            <a:solidFill>
              <a:srgbClr val="92C1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9943B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DATA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91645" y="4991100"/>
            <a:ext cx="8097360" cy="1302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>
                <a:solidFill>
                  <a:srgbClr val="9943B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시리즈 생성과 정렬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04781" y="3841114"/>
            <a:ext cx="2071088" cy="1302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>
                <a:solidFill>
                  <a:srgbClr val="9943B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3.1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43B8">
                <a:alpha val="100000"/>
              </a:srgbClr>
            </a:gs>
            <a:gs pos="100000">
              <a:srgbClr val="4DB8F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06150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906150" y="1600344"/>
            <a:ext cx="16668349" cy="0"/>
          </a:xfrm>
          <a:prstGeom prst="line">
            <a:avLst/>
          </a:prstGeom>
          <a:ln cap="flat" w="19050">
            <a:solidFill>
              <a:srgbClr val="92C1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01043" y="4015076"/>
            <a:ext cx="13706386" cy="2530721"/>
          </a:xfrm>
          <a:custGeom>
            <a:avLst/>
            <a:gdLst/>
            <a:ahLst/>
            <a:cxnLst/>
            <a:rect r="r" b="b" t="t" l="l"/>
            <a:pathLst>
              <a:path h="2530721" w="13706386">
                <a:moveTo>
                  <a:pt x="0" y="0"/>
                </a:moveTo>
                <a:lnTo>
                  <a:pt x="13706386" y="0"/>
                </a:lnTo>
                <a:lnTo>
                  <a:pt x="13706386" y="2530722"/>
                </a:lnTo>
                <a:lnTo>
                  <a:pt x="0" y="25307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55723" y="6545798"/>
            <a:ext cx="2509190" cy="2854204"/>
          </a:xfrm>
          <a:custGeom>
            <a:avLst/>
            <a:gdLst/>
            <a:ahLst/>
            <a:cxnLst/>
            <a:rect r="r" b="b" t="t" l="l"/>
            <a:pathLst>
              <a:path h="2854204" w="2509190">
                <a:moveTo>
                  <a:pt x="0" y="0"/>
                </a:moveTo>
                <a:lnTo>
                  <a:pt x="2509190" y="0"/>
                </a:lnTo>
                <a:lnTo>
                  <a:pt x="2509190" y="2854203"/>
                </a:lnTo>
                <a:lnTo>
                  <a:pt x="0" y="28542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23328" y="6545798"/>
            <a:ext cx="2363158" cy="2854204"/>
          </a:xfrm>
          <a:custGeom>
            <a:avLst/>
            <a:gdLst/>
            <a:ahLst/>
            <a:cxnLst/>
            <a:rect r="r" b="b" t="t" l="l"/>
            <a:pathLst>
              <a:path h="2854204" w="2363158">
                <a:moveTo>
                  <a:pt x="0" y="0"/>
                </a:moveTo>
                <a:lnTo>
                  <a:pt x="2363158" y="0"/>
                </a:lnTo>
                <a:lnTo>
                  <a:pt x="2363158" y="2854203"/>
                </a:lnTo>
                <a:lnTo>
                  <a:pt x="0" y="28542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343761" y="6545798"/>
            <a:ext cx="3530974" cy="2854204"/>
          </a:xfrm>
          <a:custGeom>
            <a:avLst/>
            <a:gdLst/>
            <a:ahLst/>
            <a:cxnLst/>
            <a:rect r="r" b="b" t="t" l="l"/>
            <a:pathLst>
              <a:path h="2854204" w="3530974">
                <a:moveTo>
                  <a:pt x="0" y="0"/>
                </a:moveTo>
                <a:lnTo>
                  <a:pt x="3530974" y="0"/>
                </a:lnTo>
                <a:lnTo>
                  <a:pt x="3530974" y="2854203"/>
                </a:lnTo>
                <a:lnTo>
                  <a:pt x="0" y="28542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9943B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DATA ANALYSIS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1043" y="1724169"/>
            <a:ext cx="9151411" cy="1105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81"/>
              </a:lnSpc>
            </a:pPr>
            <a:r>
              <a:rPr lang="en-US" sz="6486">
                <a:solidFill>
                  <a:srgbClr val="9943B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3.1.1 시리즈 생성과 정렬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1043" y="2972406"/>
            <a:ext cx="10681217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9943B8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pd.Series(data, index, dtype, name) </a:t>
            </a: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43B8">
                <a:alpha val="100000"/>
              </a:srgbClr>
            </a:gs>
            <a:gs pos="100000">
              <a:srgbClr val="4DB8F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06150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906150" y="1600344"/>
            <a:ext cx="16668349" cy="0"/>
          </a:xfrm>
          <a:prstGeom prst="line">
            <a:avLst/>
          </a:prstGeom>
          <a:ln cap="flat" w="19050">
            <a:solidFill>
              <a:srgbClr val="92C1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01043" y="3067656"/>
            <a:ext cx="12619302" cy="3836747"/>
          </a:xfrm>
          <a:custGeom>
            <a:avLst/>
            <a:gdLst/>
            <a:ahLst/>
            <a:cxnLst/>
            <a:rect r="r" b="b" t="t" l="l"/>
            <a:pathLst>
              <a:path h="3836747" w="12619302">
                <a:moveTo>
                  <a:pt x="0" y="0"/>
                </a:moveTo>
                <a:lnTo>
                  <a:pt x="12619302" y="0"/>
                </a:lnTo>
                <a:lnTo>
                  <a:pt x="12619302" y="3836748"/>
                </a:lnTo>
                <a:lnTo>
                  <a:pt x="0" y="38367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9943B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DATA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01043" y="1724169"/>
            <a:ext cx="4303462" cy="1105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81"/>
              </a:lnSpc>
            </a:pPr>
            <a:r>
              <a:rPr lang="en-US" sz="6486">
                <a:solidFill>
                  <a:srgbClr val="9943B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시리즈 속성</a:t>
            </a:r>
          </a:p>
        </p:txBody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43B8">
                <a:alpha val="100000"/>
              </a:srgbClr>
            </a:gs>
            <a:gs pos="100000">
              <a:srgbClr val="4DB8F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8586" y="674834"/>
            <a:ext cx="17637939" cy="9410303"/>
            <a:chOff x="0" y="0"/>
            <a:chExt cx="4645383" cy="24784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45383" cy="2478434"/>
            </a:xfrm>
            <a:custGeom>
              <a:avLst/>
              <a:gdLst/>
              <a:ahLst/>
              <a:cxnLst/>
              <a:rect r="r" b="b" t="t" l="l"/>
              <a:pathLst>
                <a:path h="2478434" w="4645383">
                  <a:moveTo>
                    <a:pt x="0" y="0"/>
                  </a:moveTo>
                  <a:lnTo>
                    <a:pt x="4645383" y="0"/>
                  </a:lnTo>
                  <a:lnTo>
                    <a:pt x="4645383" y="2478434"/>
                  </a:lnTo>
                  <a:lnTo>
                    <a:pt x="0" y="2478434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645383" cy="25260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906150" y="1600344"/>
            <a:ext cx="16668349" cy="0"/>
          </a:xfrm>
          <a:prstGeom prst="line">
            <a:avLst/>
          </a:prstGeom>
          <a:ln cap="flat" w="19050">
            <a:solidFill>
              <a:srgbClr val="92C1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622121" y="3067656"/>
            <a:ext cx="10952379" cy="6448213"/>
          </a:xfrm>
          <a:custGeom>
            <a:avLst/>
            <a:gdLst/>
            <a:ahLst/>
            <a:cxnLst/>
            <a:rect r="r" b="b" t="t" l="l"/>
            <a:pathLst>
              <a:path h="6448213" w="10952379">
                <a:moveTo>
                  <a:pt x="0" y="0"/>
                </a:moveTo>
                <a:lnTo>
                  <a:pt x="10952379" y="0"/>
                </a:lnTo>
                <a:lnTo>
                  <a:pt x="10952379" y="6448213"/>
                </a:lnTo>
                <a:lnTo>
                  <a:pt x="0" y="64482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9943B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DATA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0781" y="1724169"/>
            <a:ext cx="10688566" cy="1105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81"/>
              </a:lnSpc>
            </a:pPr>
            <a:r>
              <a:rPr lang="en-US" sz="6486">
                <a:solidFill>
                  <a:srgbClr val="9943B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3.1.2 시리즈 인덱싱,슬라이싱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0781" y="2972406"/>
            <a:ext cx="5145167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9943B8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넘파이와 동일한 방법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41944" y="3919826"/>
            <a:ext cx="6180177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9943B8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+ 문자형으로 인덱싱 가능 </a:t>
            </a:r>
          </a:p>
        </p:txBody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43B8">
                <a:alpha val="100000"/>
              </a:srgbClr>
            </a:gs>
            <a:gs pos="100000">
              <a:srgbClr val="4DB8F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3992" y="272809"/>
            <a:ext cx="17827127" cy="9788680"/>
            <a:chOff x="0" y="0"/>
            <a:chExt cx="4695210" cy="25780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95210" cy="2578089"/>
            </a:xfrm>
            <a:custGeom>
              <a:avLst/>
              <a:gdLst/>
              <a:ahLst/>
              <a:cxnLst/>
              <a:rect r="r" b="b" t="t" l="l"/>
              <a:pathLst>
                <a:path h="2578089" w="4695210">
                  <a:moveTo>
                    <a:pt x="0" y="0"/>
                  </a:moveTo>
                  <a:lnTo>
                    <a:pt x="4695210" y="0"/>
                  </a:lnTo>
                  <a:lnTo>
                    <a:pt x="4695210" y="2578089"/>
                  </a:lnTo>
                  <a:lnTo>
                    <a:pt x="0" y="2578089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695210" cy="26257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14826" y="570974"/>
            <a:ext cx="9784048" cy="3719816"/>
          </a:xfrm>
          <a:custGeom>
            <a:avLst/>
            <a:gdLst/>
            <a:ahLst/>
            <a:cxnLst/>
            <a:rect r="r" b="b" t="t" l="l"/>
            <a:pathLst>
              <a:path h="3719816" w="9784048">
                <a:moveTo>
                  <a:pt x="0" y="0"/>
                </a:moveTo>
                <a:lnTo>
                  <a:pt x="9784047" y="0"/>
                </a:lnTo>
                <a:lnTo>
                  <a:pt x="9784047" y="3719816"/>
                </a:lnTo>
                <a:lnTo>
                  <a:pt x="0" y="37198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8" r="-1208" b="-17825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203163" y="2819563"/>
            <a:ext cx="10631470" cy="6805279"/>
          </a:xfrm>
          <a:custGeom>
            <a:avLst/>
            <a:gdLst/>
            <a:ahLst/>
            <a:cxnLst/>
            <a:rect r="r" b="b" t="t" l="l"/>
            <a:pathLst>
              <a:path h="6805279" w="10631470">
                <a:moveTo>
                  <a:pt x="0" y="0"/>
                </a:moveTo>
                <a:lnTo>
                  <a:pt x="10631471" y="0"/>
                </a:lnTo>
                <a:lnTo>
                  <a:pt x="10631471" y="6805278"/>
                </a:lnTo>
                <a:lnTo>
                  <a:pt x="0" y="68052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1689" r="-1174" b="-367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09219" y="1186343"/>
            <a:ext cx="7341632" cy="1633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9943B8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문자형으로 인덱싱해서</a:t>
            </a:r>
          </a:p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9943B8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데이터의 열들을 시각화한 모습 </a:t>
            </a:r>
          </a:p>
        </p:txBody>
      </p: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43B8">
                <a:alpha val="100000"/>
              </a:srgbClr>
            </a:gs>
            <a:gs pos="100000">
              <a:srgbClr val="4DB8F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06150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906150" y="1600344"/>
            <a:ext cx="16668349" cy="0"/>
          </a:xfrm>
          <a:prstGeom prst="line">
            <a:avLst/>
          </a:prstGeom>
          <a:ln cap="flat" w="19050">
            <a:solidFill>
              <a:srgbClr val="92C1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355723" y="4127086"/>
            <a:ext cx="13000803" cy="4758279"/>
          </a:xfrm>
          <a:custGeom>
            <a:avLst/>
            <a:gdLst/>
            <a:ahLst/>
            <a:cxnLst/>
            <a:rect r="r" b="b" t="t" l="l"/>
            <a:pathLst>
              <a:path h="4758279" w="13000803">
                <a:moveTo>
                  <a:pt x="0" y="0"/>
                </a:moveTo>
                <a:lnTo>
                  <a:pt x="13000803" y="0"/>
                </a:lnTo>
                <a:lnTo>
                  <a:pt x="13000803" y="4758279"/>
                </a:lnTo>
                <a:lnTo>
                  <a:pt x="0" y="47582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1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9943B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DATA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55723" y="1752744"/>
            <a:ext cx="9132927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9943B8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loc / iloc 인덱서를 통한 데이터 접근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55723" y="2893916"/>
            <a:ext cx="12506533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9943B8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iloc = integer location -&gt; 정수로만 인덱싱 가능 </a:t>
            </a:r>
          </a:p>
        </p:txBody>
      </p:sp>
    </p:spTree>
  </p:cSld>
  <p:clrMapOvr>
    <a:masterClrMapping/>
  </p:clrMapOvr>
  <p:transition spd="fast">
    <p:fad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43B8">
                <a:alpha val="100000"/>
              </a:srgbClr>
            </a:gs>
            <a:gs pos="100000">
              <a:srgbClr val="4DB8F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06150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906150" y="1600344"/>
            <a:ext cx="16668349" cy="0"/>
          </a:xfrm>
          <a:prstGeom prst="line">
            <a:avLst/>
          </a:prstGeom>
          <a:ln cap="flat" w="19050">
            <a:solidFill>
              <a:srgbClr val="92C1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13832" y="2795414"/>
            <a:ext cx="13424869" cy="3334281"/>
          </a:xfrm>
          <a:custGeom>
            <a:avLst/>
            <a:gdLst/>
            <a:ahLst/>
            <a:cxnLst/>
            <a:rect r="r" b="b" t="t" l="l"/>
            <a:pathLst>
              <a:path h="3334281" w="13424869">
                <a:moveTo>
                  <a:pt x="0" y="0"/>
                </a:moveTo>
                <a:lnTo>
                  <a:pt x="13424869" y="0"/>
                </a:lnTo>
                <a:lnTo>
                  <a:pt x="13424869" y="3334282"/>
                </a:lnTo>
                <a:lnTo>
                  <a:pt x="0" y="33342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3832" y="7517786"/>
            <a:ext cx="15794411" cy="676601"/>
          </a:xfrm>
          <a:custGeom>
            <a:avLst/>
            <a:gdLst/>
            <a:ahLst/>
            <a:cxnLst/>
            <a:rect r="r" b="b" t="t" l="l"/>
            <a:pathLst>
              <a:path h="676601" w="15794411">
                <a:moveTo>
                  <a:pt x="0" y="0"/>
                </a:moveTo>
                <a:lnTo>
                  <a:pt x="15794411" y="0"/>
                </a:lnTo>
                <a:lnTo>
                  <a:pt x="15794411" y="676601"/>
                </a:lnTo>
                <a:lnTo>
                  <a:pt x="0" y="6766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9943B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DATA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13832" y="1752744"/>
            <a:ext cx="11938968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9943B8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[‘가’ : ‘다’] : 정수형 슬라이싱과 달리 끝 부분 포함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3832" y="6713241"/>
            <a:ext cx="5743053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9943B8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인덱스 지정과 이름 추가 </a:t>
            </a:r>
          </a:p>
        </p:txBody>
      </p:sp>
    </p:spTree>
  </p:cSld>
  <p:clrMapOvr>
    <a:masterClrMapping/>
  </p:clrMapOvr>
  <p:transition spd="fast">
    <p:fad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43B8">
                <a:alpha val="100000"/>
              </a:srgbClr>
            </a:gs>
            <a:gs pos="100000">
              <a:srgbClr val="4DB8F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06150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906150" y="1600344"/>
            <a:ext cx="16668349" cy="0"/>
          </a:xfrm>
          <a:prstGeom prst="line">
            <a:avLst/>
          </a:prstGeom>
          <a:ln cap="flat" w="19050">
            <a:solidFill>
              <a:srgbClr val="92C1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355723" y="5219671"/>
            <a:ext cx="3343906" cy="3366199"/>
          </a:xfrm>
          <a:custGeom>
            <a:avLst/>
            <a:gdLst/>
            <a:ahLst/>
            <a:cxnLst/>
            <a:rect r="r" b="b" t="t" l="l"/>
            <a:pathLst>
              <a:path h="3366199" w="3343906">
                <a:moveTo>
                  <a:pt x="0" y="0"/>
                </a:moveTo>
                <a:lnTo>
                  <a:pt x="3343906" y="0"/>
                </a:lnTo>
                <a:lnTo>
                  <a:pt x="3343906" y="3366198"/>
                </a:lnTo>
                <a:lnTo>
                  <a:pt x="0" y="33661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980342" y="5219671"/>
            <a:ext cx="4252527" cy="4149227"/>
          </a:xfrm>
          <a:custGeom>
            <a:avLst/>
            <a:gdLst/>
            <a:ahLst/>
            <a:cxnLst/>
            <a:rect r="r" b="b" t="t" l="l"/>
            <a:pathLst>
              <a:path h="4149227" w="4252527">
                <a:moveTo>
                  <a:pt x="0" y="0"/>
                </a:moveTo>
                <a:lnTo>
                  <a:pt x="4252527" y="0"/>
                </a:lnTo>
                <a:lnTo>
                  <a:pt x="4252527" y="4149226"/>
                </a:lnTo>
                <a:lnTo>
                  <a:pt x="0" y="41492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513582" y="4850880"/>
            <a:ext cx="4159186" cy="4518018"/>
          </a:xfrm>
          <a:custGeom>
            <a:avLst/>
            <a:gdLst/>
            <a:ahLst/>
            <a:cxnLst/>
            <a:rect r="r" b="b" t="t" l="l"/>
            <a:pathLst>
              <a:path h="4518018" w="4159186">
                <a:moveTo>
                  <a:pt x="0" y="0"/>
                </a:moveTo>
                <a:lnTo>
                  <a:pt x="4159186" y="0"/>
                </a:lnTo>
                <a:lnTo>
                  <a:pt x="4159186" y="4518017"/>
                </a:lnTo>
                <a:lnTo>
                  <a:pt x="0" y="45180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9943B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DATA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01043" y="1724169"/>
            <a:ext cx="11066942" cy="1105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81"/>
              </a:lnSpc>
            </a:pPr>
            <a:r>
              <a:rPr lang="en-US" sz="6486">
                <a:solidFill>
                  <a:srgbClr val="9943B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3.1.3 시리즈 value 변경,추가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1043" y="3229581"/>
            <a:ext cx="9227820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9943B8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인덱싱과 슬라이싱을 통해 값 변경 가능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1043" y="4177001"/>
            <a:ext cx="8720495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9943B8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없던 인덱스에 접근해서 값 추가 가능 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9943B8">
                <a:alpha val="100000"/>
              </a:srgbClr>
            </a:gs>
            <a:gs pos="100000">
              <a:srgbClr val="4DB8F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390018" cy="23824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92C1D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7661036" y="3026076"/>
            <a:ext cx="4301269" cy="824090"/>
            <a:chOff x="0" y="0"/>
            <a:chExt cx="5735026" cy="1098787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257973" y="0"/>
              <a:ext cx="1324802" cy="1098787"/>
              <a:chOff x="0" y="0"/>
              <a:chExt cx="223643" cy="18548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23643" cy="185488"/>
              </a:xfrm>
              <a:custGeom>
                <a:avLst/>
                <a:gdLst/>
                <a:ahLst/>
                <a:cxnLst/>
                <a:rect r="r" b="b" t="t" l="l"/>
                <a:pathLst>
                  <a:path h="185488" w="223643">
                    <a:moveTo>
                      <a:pt x="0" y="0"/>
                    </a:moveTo>
                    <a:lnTo>
                      <a:pt x="223643" y="0"/>
                    </a:lnTo>
                    <a:lnTo>
                      <a:pt x="223643" y="185488"/>
                    </a:lnTo>
                    <a:lnTo>
                      <a:pt x="0" y="185488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9943B8">
                      <a:alpha val="100000"/>
                    </a:srgbClr>
                  </a:gs>
                  <a:gs pos="100000">
                    <a:srgbClr val="4DB8F5">
                      <a:alpha val="100000"/>
                    </a:srgbClr>
                  </a:gs>
                </a:gsLst>
                <a:lin ang="270000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223643" cy="23311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2282713" y="212936"/>
              <a:ext cx="3452312" cy="6633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31"/>
                </a:lnSpc>
              </a:pPr>
              <a:r>
                <a:rPr lang="en-US" sz="3276" b="true">
                  <a:solidFill>
                    <a:srgbClr val="9943B8"/>
                  </a:solidFill>
                  <a:latin typeface="경기천년제목 Medium"/>
                  <a:ea typeface="경기천년제목 Medium"/>
                  <a:cs typeface="경기천년제목 Medium"/>
                  <a:sym typeface="경기천년제목 Medium"/>
                </a:rPr>
                <a:t>2주차 복습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31986"/>
              <a:ext cx="1840748" cy="644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31"/>
                </a:lnSpc>
              </a:pPr>
              <a:r>
                <a:rPr lang="en-US" sz="3276">
                  <a:solidFill>
                    <a:srgbClr val="FEFFFF"/>
                  </a:solidFill>
                  <a:latin typeface="210 밀레니얼 Light"/>
                  <a:ea typeface="210 밀레니얼 Light"/>
                  <a:cs typeface="210 밀레니얼 Light"/>
                  <a:sym typeface="210 밀레니얼 Light"/>
                </a:rPr>
                <a:t>2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661036" y="4460765"/>
            <a:ext cx="4301269" cy="824090"/>
            <a:chOff x="0" y="0"/>
            <a:chExt cx="5735026" cy="1098787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257973" y="0"/>
              <a:ext cx="1324802" cy="1098787"/>
              <a:chOff x="0" y="0"/>
              <a:chExt cx="223643" cy="185488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23643" cy="185488"/>
              </a:xfrm>
              <a:custGeom>
                <a:avLst/>
                <a:gdLst/>
                <a:ahLst/>
                <a:cxnLst/>
                <a:rect r="r" b="b" t="t" l="l"/>
                <a:pathLst>
                  <a:path h="185488" w="223643">
                    <a:moveTo>
                      <a:pt x="0" y="0"/>
                    </a:moveTo>
                    <a:lnTo>
                      <a:pt x="223643" y="0"/>
                    </a:lnTo>
                    <a:lnTo>
                      <a:pt x="223643" y="185488"/>
                    </a:lnTo>
                    <a:lnTo>
                      <a:pt x="0" y="185488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9943B8">
                      <a:alpha val="100000"/>
                    </a:srgbClr>
                  </a:gs>
                  <a:gs pos="100000">
                    <a:srgbClr val="4DB8F5">
                      <a:alpha val="100000"/>
                    </a:srgbClr>
                  </a:gs>
                </a:gsLst>
                <a:lin ang="270000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47625"/>
                <a:ext cx="223643" cy="23311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2282713" y="212936"/>
              <a:ext cx="3452312" cy="6633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31"/>
                </a:lnSpc>
              </a:pPr>
              <a:r>
                <a:rPr lang="en-US" sz="3276" b="true">
                  <a:solidFill>
                    <a:srgbClr val="9943B8"/>
                  </a:solidFill>
                  <a:latin typeface="경기천년제목 Medium"/>
                  <a:ea typeface="경기천년제목 Medium"/>
                  <a:cs typeface="경기천년제목 Medium"/>
                  <a:sym typeface="경기천년제목 Medium"/>
                </a:rPr>
                <a:t>판다스 인트로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231986"/>
              <a:ext cx="1840748" cy="644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31"/>
                </a:lnSpc>
              </a:pPr>
              <a:r>
                <a:rPr lang="en-US" sz="3276">
                  <a:solidFill>
                    <a:srgbClr val="FEFFFF"/>
                  </a:solidFill>
                  <a:latin typeface="210 밀레니얼 Light"/>
                  <a:ea typeface="210 밀레니얼 Light"/>
                  <a:cs typeface="210 밀레니얼 Light"/>
                  <a:sym typeface="210 밀레니얼 Light"/>
                </a:rPr>
                <a:t>3.0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661036" y="5903980"/>
            <a:ext cx="7146531" cy="825863"/>
            <a:chOff x="0" y="0"/>
            <a:chExt cx="9528708" cy="1101151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258528" y="0"/>
              <a:ext cx="1327652" cy="1101151"/>
              <a:chOff x="0" y="0"/>
              <a:chExt cx="223643" cy="185488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223643" cy="185488"/>
              </a:xfrm>
              <a:custGeom>
                <a:avLst/>
                <a:gdLst/>
                <a:ahLst/>
                <a:cxnLst/>
                <a:rect r="r" b="b" t="t" l="l"/>
                <a:pathLst>
                  <a:path h="185488" w="223643">
                    <a:moveTo>
                      <a:pt x="0" y="0"/>
                    </a:moveTo>
                    <a:lnTo>
                      <a:pt x="223643" y="0"/>
                    </a:lnTo>
                    <a:lnTo>
                      <a:pt x="223643" y="185488"/>
                    </a:lnTo>
                    <a:lnTo>
                      <a:pt x="0" y="185488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9943B8">
                      <a:alpha val="100000"/>
                    </a:srgbClr>
                  </a:gs>
                  <a:gs pos="100000">
                    <a:srgbClr val="4DB8F5">
                      <a:alpha val="100000"/>
                    </a:srgbClr>
                  </a:gs>
                </a:gsLst>
                <a:lin ang="270000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47625"/>
                <a:ext cx="223643" cy="23311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2287624" y="213415"/>
              <a:ext cx="7241084" cy="6647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40"/>
                </a:lnSpc>
              </a:pPr>
              <a:r>
                <a:rPr lang="en-US" sz="3283" b="true">
                  <a:solidFill>
                    <a:srgbClr val="9943B8"/>
                  </a:solidFill>
                  <a:latin typeface="경기천년제목 Medium"/>
                  <a:ea typeface="경기천년제목 Medium"/>
                  <a:cs typeface="경기천년제목 Medium"/>
                  <a:sym typeface="경기천년제목 Medium"/>
                </a:rPr>
                <a:t>시리즈 생성과 정렬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232465"/>
              <a:ext cx="1844707" cy="6457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40"/>
                </a:lnSpc>
              </a:pPr>
              <a:r>
                <a:rPr lang="en-US" sz="3283">
                  <a:solidFill>
                    <a:srgbClr val="FEFFFF"/>
                  </a:solidFill>
                  <a:latin typeface="210 밀레니얼 Light"/>
                  <a:ea typeface="210 밀레니얼 Light"/>
                  <a:cs typeface="210 밀레니얼 Light"/>
                  <a:sym typeface="210 밀레니얼 Light"/>
                </a:rPr>
                <a:t>3.1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661036" y="7351737"/>
            <a:ext cx="7146531" cy="825863"/>
            <a:chOff x="0" y="0"/>
            <a:chExt cx="9528708" cy="1101151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258528" y="0"/>
              <a:ext cx="1327652" cy="1101151"/>
              <a:chOff x="0" y="0"/>
              <a:chExt cx="223643" cy="185488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223643" cy="185488"/>
              </a:xfrm>
              <a:custGeom>
                <a:avLst/>
                <a:gdLst/>
                <a:ahLst/>
                <a:cxnLst/>
                <a:rect r="r" b="b" t="t" l="l"/>
                <a:pathLst>
                  <a:path h="185488" w="223643">
                    <a:moveTo>
                      <a:pt x="0" y="0"/>
                    </a:moveTo>
                    <a:lnTo>
                      <a:pt x="223643" y="0"/>
                    </a:lnTo>
                    <a:lnTo>
                      <a:pt x="223643" y="185488"/>
                    </a:lnTo>
                    <a:lnTo>
                      <a:pt x="0" y="185488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9943B8">
                      <a:alpha val="100000"/>
                    </a:srgbClr>
                  </a:gs>
                  <a:gs pos="100000">
                    <a:srgbClr val="4DB8F5">
                      <a:alpha val="100000"/>
                    </a:srgbClr>
                  </a:gs>
                </a:gsLst>
                <a:lin ang="270000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223643" cy="23311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2287624" y="213415"/>
              <a:ext cx="7241084" cy="6647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40"/>
                </a:lnSpc>
              </a:pPr>
              <a:r>
                <a:rPr lang="en-US" sz="3283" b="true">
                  <a:solidFill>
                    <a:srgbClr val="9943B8"/>
                  </a:solidFill>
                  <a:latin typeface="경기천년제목 Medium"/>
                  <a:ea typeface="경기천년제목 Medium"/>
                  <a:cs typeface="경기천년제목 Medium"/>
                  <a:sym typeface="경기천년제목 Medium"/>
                </a:rPr>
                <a:t>시리즈의 주요 메서드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232465"/>
              <a:ext cx="1844707" cy="6457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40"/>
                </a:lnSpc>
              </a:pPr>
              <a:r>
                <a:rPr lang="en-US" sz="3283">
                  <a:solidFill>
                    <a:srgbClr val="FEFFFF"/>
                  </a:solidFill>
                  <a:latin typeface="210 밀레니얼 Light"/>
                  <a:ea typeface="210 밀레니얼 Light"/>
                  <a:cs typeface="210 밀레니얼 Light"/>
                  <a:sym typeface="210 밀레니얼 Light"/>
                </a:rPr>
                <a:t>3.2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9943B8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https://www.smarcle.dev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9943B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DATA ANALYSIS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058191" y="4998900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9943B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목 차</a:t>
            </a:r>
          </a:p>
        </p:txBody>
      </p:sp>
      <p:sp>
        <p:nvSpPr>
          <p:cNvPr name="AutoShape 33" id="33"/>
          <p:cNvSpPr/>
          <p:nvPr/>
        </p:nvSpPr>
        <p:spPr>
          <a:xfrm flipV="true">
            <a:off x="6859935" y="3026076"/>
            <a:ext cx="0" cy="5151524"/>
          </a:xfrm>
          <a:prstGeom prst="line">
            <a:avLst/>
          </a:prstGeom>
          <a:ln cap="flat" w="19050">
            <a:solidFill>
              <a:srgbClr val="92C1D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9943B8">
                <a:alpha val="100000"/>
              </a:srgbClr>
            </a:gs>
            <a:gs pos="100000">
              <a:srgbClr val="4DB8F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06150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906150" y="1600344"/>
            <a:ext cx="16668349" cy="0"/>
          </a:xfrm>
          <a:prstGeom prst="line">
            <a:avLst/>
          </a:prstGeom>
          <a:ln cap="flat" w="19050">
            <a:solidFill>
              <a:srgbClr val="92C1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9943B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DATA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01043" y="1724169"/>
            <a:ext cx="11066942" cy="1105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81"/>
              </a:lnSpc>
            </a:pPr>
            <a:r>
              <a:rPr lang="en-US" sz="6486">
                <a:solidFill>
                  <a:srgbClr val="9943B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3.1.4 시리즈 index와 value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01043" y="3210531"/>
            <a:ext cx="10030526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9943B8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시리즈.index : 시리즈의 모든 인덱스 반환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01043" y="3919826"/>
            <a:ext cx="10503497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9943B8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시리즈.values : 시리즈의 모든 원소 값 반환 </a:t>
            </a:r>
          </a:p>
        </p:txBody>
      </p:sp>
    </p:spTree>
  </p:cSld>
  <p:clrMapOvr>
    <a:masterClrMapping/>
  </p:clrMapOvr>
  <p:transition spd="fast">
    <p:fade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43B8">
                <a:alpha val="100000"/>
              </a:srgbClr>
            </a:gs>
            <a:gs pos="100000">
              <a:srgbClr val="4DB8F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47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906150" y="1600344"/>
            <a:ext cx="16668349" cy="0"/>
          </a:xfrm>
          <a:prstGeom prst="line">
            <a:avLst/>
          </a:prstGeom>
          <a:ln cap="flat" w="19050">
            <a:solidFill>
              <a:srgbClr val="92C1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000111" y="1847994"/>
            <a:ext cx="13814575" cy="1485646"/>
          </a:xfrm>
          <a:custGeom>
            <a:avLst/>
            <a:gdLst/>
            <a:ahLst/>
            <a:cxnLst/>
            <a:rect r="r" b="b" t="t" l="l"/>
            <a:pathLst>
              <a:path h="1485646" w="13814575">
                <a:moveTo>
                  <a:pt x="0" y="0"/>
                </a:moveTo>
                <a:lnTo>
                  <a:pt x="13814575" y="0"/>
                </a:lnTo>
                <a:lnTo>
                  <a:pt x="13814575" y="1485646"/>
                </a:lnTo>
                <a:lnTo>
                  <a:pt x="0" y="14856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155650" y="3571765"/>
            <a:ext cx="13503498" cy="5924660"/>
          </a:xfrm>
          <a:custGeom>
            <a:avLst/>
            <a:gdLst/>
            <a:ahLst/>
            <a:cxnLst/>
            <a:rect r="r" b="b" t="t" l="l"/>
            <a:pathLst>
              <a:path h="5924660" w="13503498">
                <a:moveTo>
                  <a:pt x="0" y="0"/>
                </a:moveTo>
                <a:lnTo>
                  <a:pt x="13503498" y="0"/>
                </a:lnTo>
                <a:lnTo>
                  <a:pt x="13503498" y="5924660"/>
                </a:lnTo>
                <a:lnTo>
                  <a:pt x="0" y="59246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9943B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DATA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81255" y="1752744"/>
            <a:ext cx="1446110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9943B8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문제1 </a:t>
            </a:r>
          </a:p>
        </p:txBody>
      </p:sp>
    </p:spTree>
  </p:cSld>
  <p:clrMapOvr>
    <a:masterClrMapping/>
  </p:clrMapOvr>
  <p:transition spd="fast">
    <p:fade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43B8">
                <a:alpha val="100000"/>
              </a:srgbClr>
            </a:gs>
            <a:gs pos="100000">
              <a:srgbClr val="4DB8F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0611" y="674834"/>
            <a:ext cx="17023077" cy="9410303"/>
            <a:chOff x="0" y="0"/>
            <a:chExt cx="4483444" cy="24784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83444" cy="2478434"/>
            </a:xfrm>
            <a:custGeom>
              <a:avLst/>
              <a:gdLst/>
              <a:ahLst/>
              <a:cxnLst/>
              <a:rect r="r" b="b" t="t" l="l"/>
              <a:pathLst>
                <a:path h="2478434" w="4483444">
                  <a:moveTo>
                    <a:pt x="0" y="0"/>
                  </a:moveTo>
                  <a:lnTo>
                    <a:pt x="4483444" y="0"/>
                  </a:lnTo>
                  <a:lnTo>
                    <a:pt x="4483444" y="2478434"/>
                  </a:lnTo>
                  <a:lnTo>
                    <a:pt x="0" y="2478434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483444" cy="25260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906150" y="1600344"/>
            <a:ext cx="16668349" cy="0"/>
          </a:xfrm>
          <a:prstGeom prst="line">
            <a:avLst/>
          </a:prstGeom>
          <a:ln cap="flat" w="19050">
            <a:solidFill>
              <a:srgbClr val="92C1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5287019"/>
            <a:ext cx="9552032" cy="4724844"/>
          </a:xfrm>
          <a:custGeom>
            <a:avLst/>
            <a:gdLst/>
            <a:ahLst/>
            <a:cxnLst/>
            <a:rect r="r" b="b" t="t" l="l"/>
            <a:pathLst>
              <a:path h="4724844" w="9552032">
                <a:moveTo>
                  <a:pt x="0" y="0"/>
                </a:moveTo>
                <a:lnTo>
                  <a:pt x="9552032" y="0"/>
                </a:lnTo>
                <a:lnTo>
                  <a:pt x="9552032" y="4724844"/>
                </a:lnTo>
                <a:lnTo>
                  <a:pt x="0" y="47248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3022829"/>
            <a:ext cx="10182225" cy="1911765"/>
          </a:xfrm>
          <a:custGeom>
            <a:avLst/>
            <a:gdLst/>
            <a:ahLst/>
            <a:cxnLst/>
            <a:rect r="r" b="b" t="t" l="l"/>
            <a:pathLst>
              <a:path h="1911765" w="10182225">
                <a:moveTo>
                  <a:pt x="0" y="0"/>
                </a:moveTo>
                <a:lnTo>
                  <a:pt x="10182225" y="0"/>
                </a:lnTo>
                <a:lnTo>
                  <a:pt x="10182225" y="1911765"/>
                </a:lnTo>
                <a:lnTo>
                  <a:pt x="0" y="19117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9943B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DATA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743219"/>
            <a:ext cx="5143558" cy="846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1"/>
              </a:lnSpc>
            </a:pPr>
            <a:r>
              <a:rPr lang="en-US" sz="4915" b="true">
                <a:solidFill>
                  <a:srgbClr val="9943B8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시리즈의 인덱스 변경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72669" y="5649463"/>
            <a:ext cx="1604560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9943B8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조건 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72669" y="6535129"/>
            <a:ext cx="6901831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9943B8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인덱스 수 = 시리즈의 원소 수</a:t>
            </a:r>
          </a:p>
        </p:txBody>
      </p:sp>
    </p:spTree>
  </p:cSld>
  <p:clrMapOvr>
    <a:masterClrMapping/>
  </p:clrMapOvr>
  <p:transition spd="fast">
    <p:fade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43B8">
                <a:alpha val="100000"/>
              </a:srgbClr>
            </a:gs>
            <a:gs pos="100000">
              <a:srgbClr val="4DB8F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06150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906150" y="1600344"/>
            <a:ext cx="16668349" cy="0"/>
          </a:xfrm>
          <a:prstGeom prst="line">
            <a:avLst/>
          </a:prstGeom>
          <a:ln cap="flat" w="19050">
            <a:solidFill>
              <a:srgbClr val="92C1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01043" y="5190169"/>
            <a:ext cx="3838986" cy="4039281"/>
          </a:xfrm>
          <a:custGeom>
            <a:avLst/>
            <a:gdLst/>
            <a:ahLst/>
            <a:cxnLst/>
            <a:rect r="r" b="b" t="t" l="l"/>
            <a:pathLst>
              <a:path h="4039281" w="3838986">
                <a:moveTo>
                  <a:pt x="0" y="0"/>
                </a:moveTo>
                <a:lnTo>
                  <a:pt x="3838986" y="0"/>
                </a:lnTo>
                <a:lnTo>
                  <a:pt x="3838986" y="4039281"/>
                </a:lnTo>
                <a:lnTo>
                  <a:pt x="0" y="40392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96831" y="5144848"/>
            <a:ext cx="3905751" cy="4039281"/>
          </a:xfrm>
          <a:custGeom>
            <a:avLst/>
            <a:gdLst/>
            <a:ahLst/>
            <a:cxnLst/>
            <a:rect r="r" b="b" t="t" l="l"/>
            <a:pathLst>
              <a:path h="4039281" w="3905751">
                <a:moveTo>
                  <a:pt x="0" y="0"/>
                </a:moveTo>
                <a:lnTo>
                  <a:pt x="3905751" y="0"/>
                </a:lnTo>
                <a:lnTo>
                  <a:pt x="3905751" y="4039281"/>
                </a:lnTo>
                <a:lnTo>
                  <a:pt x="0" y="40392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01043" y="4143001"/>
            <a:ext cx="11604334" cy="763722"/>
          </a:xfrm>
          <a:custGeom>
            <a:avLst/>
            <a:gdLst/>
            <a:ahLst/>
            <a:cxnLst/>
            <a:rect r="r" b="b" t="t" l="l"/>
            <a:pathLst>
              <a:path h="763722" w="11604334">
                <a:moveTo>
                  <a:pt x="0" y="0"/>
                </a:moveTo>
                <a:lnTo>
                  <a:pt x="11604334" y="0"/>
                </a:lnTo>
                <a:lnTo>
                  <a:pt x="11604334" y="763722"/>
                </a:lnTo>
                <a:lnTo>
                  <a:pt x="0" y="7637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9943B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DATA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01043" y="1724169"/>
            <a:ext cx="10073704" cy="1105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81"/>
              </a:lnSpc>
            </a:pPr>
            <a:r>
              <a:rPr lang="en-US" sz="6486">
                <a:solidFill>
                  <a:srgbClr val="9943B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3.1.5 시리즈 index 재설정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1043" y="3100331"/>
            <a:ext cx="13900165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9943B8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index와 value의 순서를 같이 변경할 때 reindex( )사용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54332" y="5173423"/>
            <a:ext cx="5305239" cy="1633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9943B8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reindex가 기존 </a:t>
            </a:r>
          </a:p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9943B8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시리즈 자체를 변경 X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55032" y="6949518"/>
            <a:ext cx="6703839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9943B8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-&gt; 변경된 결과 저장해야 함</a:t>
            </a:r>
          </a:p>
        </p:txBody>
      </p:sp>
    </p:spTree>
  </p:cSld>
  <p:clrMapOvr>
    <a:masterClrMapping/>
  </p:clrMapOvr>
  <p:transition spd="fast">
    <p:fade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43B8">
                <a:alpha val="100000"/>
              </a:srgbClr>
            </a:gs>
            <a:gs pos="100000">
              <a:srgbClr val="4DB8F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6962" y="674834"/>
            <a:ext cx="17046726" cy="9457601"/>
            <a:chOff x="0" y="0"/>
            <a:chExt cx="4489673" cy="24908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89672" cy="2490891"/>
            </a:xfrm>
            <a:custGeom>
              <a:avLst/>
              <a:gdLst/>
              <a:ahLst/>
              <a:cxnLst/>
              <a:rect r="r" b="b" t="t" l="l"/>
              <a:pathLst>
                <a:path h="2490891" w="4489672">
                  <a:moveTo>
                    <a:pt x="0" y="0"/>
                  </a:moveTo>
                  <a:lnTo>
                    <a:pt x="4489672" y="0"/>
                  </a:lnTo>
                  <a:lnTo>
                    <a:pt x="4489672" y="2490891"/>
                  </a:lnTo>
                  <a:lnTo>
                    <a:pt x="0" y="249089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489673" cy="25385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906150" y="1600344"/>
            <a:ext cx="16668349" cy="0"/>
          </a:xfrm>
          <a:prstGeom prst="line">
            <a:avLst/>
          </a:prstGeom>
          <a:ln cap="flat" w="19050">
            <a:solidFill>
              <a:srgbClr val="92C1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01343" y="5645654"/>
            <a:ext cx="3799468" cy="4277919"/>
          </a:xfrm>
          <a:custGeom>
            <a:avLst/>
            <a:gdLst/>
            <a:ahLst/>
            <a:cxnLst/>
            <a:rect r="r" b="b" t="t" l="l"/>
            <a:pathLst>
              <a:path h="4277919" w="3799468">
                <a:moveTo>
                  <a:pt x="0" y="0"/>
                </a:moveTo>
                <a:lnTo>
                  <a:pt x="3799468" y="0"/>
                </a:lnTo>
                <a:lnTo>
                  <a:pt x="3799468" y="4277919"/>
                </a:lnTo>
                <a:lnTo>
                  <a:pt x="0" y="42779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710580" y="5645654"/>
            <a:ext cx="3883900" cy="4277919"/>
          </a:xfrm>
          <a:custGeom>
            <a:avLst/>
            <a:gdLst/>
            <a:ahLst/>
            <a:cxnLst/>
            <a:rect r="r" b="b" t="t" l="l"/>
            <a:pathLst>
              <a:path h="4277919" w="3883900">
                <a:moveTo>
                  <a:pt x="0" y="0"/>
                </a:moveTo>
                <a:lnTo>
                  <a:pt x="3883900" y="0"/>
                </a:lnTo>
                <a:lnTo>
                  <a:pt x="3883900" y="4277919"/>
                </a:lnTo>
                <a:lnTo>
                  <a:pt x="0" y="42779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01343" y="5010121"/>
            <a:ext cx="11689268" cy="635533"/>
          </a:xfrm>
          <a:custGeom>
            <a:avLst/>
            <a:gdLst/>
            <a:ahLst/>
            <a:cxnLst/>
            <a:rect r="r" b="b" t="t" l="l"/>
            <a:pathLst>
              <a:path h="635533" w="11689268">
                <a:moveTo>
                  <a:pt x="0" y="0"/>
                </a:moveTo>
                <a:lnTo>
                  <a:pt x="11689268" y="0"/>
                </a:lnTo>
                <a:lnTo>
                  <a:pt x="11689268" y="635533"/>
                </a:lnTo>
                <a:lnTo>
                  <a:pt x="0" y="6355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124322" y="7302697"/>
            <a:ext cx="1362747" cy="963834"/>
          </a:xfrm>
          <a:custGeom>
            <a:avLst/>
            <a:gdLst/>
            <a:ahLst/>
            <a:cxnLst/>
            <a:rect r="r" b="b" t="t" l="l"/>
            <a:pathLst>
              <a:path h="963834" w="1362747">
                <a:moveTo>
                  <a:pt x="0" y="0"/>
                </a:moveTo>
                <a:lnTo>
                  <a:pt x="1362747" y="0"/>
                </a:lnTo>
                <a:lnTo>
                  <a:pt x="1362747" y="963833"/>
                </a:lnTo>
                <a:lnTo>
                  <a:pt x="0" y="9638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9943B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DATA ANALYSIS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733694"/>
            <a:ext cx="6573721" cy="1105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81"/>
              </a:lnSpc>
            </a:pPr>
            <a:r>
              <a:rPr lang="en-US" sz="6486">
                <a:solidFill>
                  <a:srgbClr val="9943B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3.1.6 시리즈 정렬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1343" y="2991456"/>
            <a:ext cx="4095622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9943B8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index 기준 정렬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3700751"/>
            <a:ext cx="11834554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9943B8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시리즈.sort_index(ascending= ,inplace= 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960436" y="5669477"/>
            <a:ext cx="3660351" cy="1633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9943B8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ascending : 오름차순 여부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960436" y="7886675"/>
            <a:ext cx="3660351" cy="1633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9943B8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inplace : </a:t>
            </a:r>
          </a:p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9943B8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결과 저장 여부</a:t>
            </a:r>
          </a:p>
        </p:txBody>
      </p:sp>
    </p:spTree>
  </p:cSld>
  <p:clrMapOvr>
    <a:masterClrMapping/>
  </p:clrMapOvr>
  <p:transition spd="fast">
    <p:fade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43B8">
                <a:alpha val="100000"/>
              </a:srgbClr>
            </a:gs>
            <a:gs pos="100000">
              <a:srgbClr val="4DB8F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6962" y="674834"/>
            <a:ext cx="17046726" cy="9457601"/>
            <a:chOff x="0" y="0"/>
            <a:chExt cx="4489673" cy="24908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89672" cy="2490891"/>
            </a:xfrm>
            <a:custGeom>
              <a:avLst/>
              <a:gdLst/>
              <a:ahLst/>
              <a:cxnLst/>
              <a:rect r="r" b="b" t="t" l="l"/>
              <a:pathLst>
                <a:path h="2490891" w="4489672">
                  <a:moveTo>
                    <a:pt x="0" y="0"/>
                  </a:moveTo>
                  <a:lnTo>
                    <a:pt x="4489672" y="0"/>
                  </a:lnTo>
                  <a:lnTo>
                    <a:pt x="4489672" y="2490891"/>
                  </a:lnTo>
                  <a:lnTo>
                    <a:pt x="0" y="249089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489673" cy="25385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906150" y="1600344"/>
            <a:ext cx="16668349" cy="0"/>
          </a:xfrm>
          <a:prstGeom prst="line">
            <a:avLst/>
          </a:prstGeom>
          <a:ln cap="flat" w="19050">
            <a:solidFill>
              <a:srgbClr val="92C1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01343" y="5403634"/>
            <a:ext cx="3799468" cy="4277919"/>
          </a:xfrm>
          <a:custGeom>
            <a:avLst/>
            <a:gdLst/>
            <a:ahLst/>
            <a:cxnLst/>
            <a:rect r="r" b="b" t="t" l="l"/>
            <a:pathLst>
              <a:path h="4277919" w="3799468">
                <a:moveTo>
                  <a:pt x="0" y="0"/>
                </a:moveTo>
                <a:lnTo>
                  <a:pt x="3799468" y="0"/>
                </a:lnTo>
                <a:lnTo>
                  <a:pt x="3799468" y="4277919"/>
                </a:lnTo>
                <a:lnTo>
                  <a:pt x="0" y="42779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51825" y="7060677"/>
            <a:ext cx="1362747" cy="963834"/>
          </a:xfrm>
          <a:custGeom>
            <a:avLst/>
            <a:gdLst/>
            <a:ahLst/>
            <a:cxnLst/>
            <a:rect r="r" b="b" t="t" l="l"/>
            <a:pathLst>
              <a:path h="963834" w="1362747">
                <a:moveTo>
                  <a:pt x="0" y="0"/>
                </a:moveTo>
                <a:lnTo>
                  <a:pt x="1362747" y="0"/>
                </a:lnTo>
                <a:lnTo>
                  <a:pt x="1362747" y="963833"/>
                </a:lnTo>
                <a:lnTo>
                  <a:pt x="0" y="9638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365587" y="5403634"/>
            <a:ext cx="3881291" cy="4277919"/>
          </a:xfrm>
          <a:custGeom>
            <a:avLst/>
            <a:gdLst/>
            <a:ahLst/>
            <a:cxnLst/>
            <a:rect r="r" b="b" t="t" l="l"/>
            <a:pathLst>
              <a:path h="4277919" w="3881291">
                <a:moveTo>
                  <a:pt x="0" y="0"/>
                </a:moveTo>
                <a:lnTo>
                  <a:pt x="3881290" y="0"/>
                </a:lnTo>
                <a:lnTo>
                  <a:pt x="3881290" y="4277919"/>
                </a:lnTo>
                <a:lnTo>
                  <a:pt x="0" y="42779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01343" y="4272103"/>
            <a:ext cx="12528487" cy="638244"/>
          </a:xfrm>
          <a:custGeom>
            <a:avLst/>
            <a:gdLst/>
            <a:ahLst/>
            <a:cxnLst/>
            <a:rect r="r" b="b" t="t" l="l"/>
            <a:pathLst>
              <a:path h="638244" w="12528487">
                <a:moveTo>
                  <a:pt x="0" y="0"/>
                </a:moveTo>
                <a:lnTo>
                  <a:pt x="12528487" y="0"/>
                </a:lnTo>
                <a:lnTo>
                  <a:pt x="12528487" y="638243"/>
                </a:lnTo>
                <a:lnTo>
                  <a:pt x="0" y="6382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9943B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DATA ANALYSIS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01343" y="1748651"/>
            <a:ext cx="4218172" cy="835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6"/>
              </a:lnSpc>
            </a:pPr>
            <a:r>
              <a:rPr lang="en-US" sz="4840" b="true">
                <a:solidFill>
                  <a:srgbClr val="9943B8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value 기준 정렬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1343" y="2732250"/>
            <a:ext cx="12000094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9943B8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시리즈.sort_values(ascending= ,inplace= )</a:t>
            </a:r>
          </a:p>
        </p:txBody>
      </p:sp>
    </p:spTree>
  </p:cSld>
  <p:clrMapOvr>
    <a:masterClrMapping/>
  </p:clrMapOvr>
  <p:transition spd="fast">
    <p:fade/>
  </p:transition>
</p:sld>
</file>

<file path=ppt/slides/slide26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9943B8">
                <a:alpha val="100000"/>
              </a:srgbClr>
            </a:gs>
            <a:gs pos="100000">
              <a:srgbClr val="4DB8F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377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906150" y="1600344"/>
            <a:ext cx="16668349" cy="0"/>
          </a:xfrm>
          <a:prstGeom prst="line">
            <a:avLst/>
          </a:prstGeom>
          <a:ln cap="flat" w="19050">
            <a:solidFill>
              <a:srgbClr val="92C1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9943B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DATA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49070" y="4991100"/>
            <a:ext cx="8877761" cy="1302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>
                <a:solidFill>
                  <a:srgbClr val="9943B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시리즈의 주요 메서드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04781" y="3841114"/>
            <a:ext cx="2071088" cy="1302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>
                <a:solidFill>
                  <a:srgbClr val="9943B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3.2</a:t>
            </a:r>
          </a:p>
        </p:txBody>
      </p:sp>
    </p:spTree>
  </p:cSld>
  <p:clrMapOvr>
    <a:masterClrMapping/>
  </p:clrMapOvr>
  <p:transition spd="fast">
    <p:fade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43B8">
                <a:alpha val="100000"/>
              </a:srgbClr>
            </a:gs>
            <a:gs pos="100000">
              <a:srgbClr val="4DB8F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6962" y="674834"/>
            <a:ext cx="17046726" cy="9457601"/>
            <a:chOff x="0" y="0"/>
            <a:chExt cx="4489673" cy="24908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89672" cy="2490891"/>
            </a:xfrm>
            <a:custGeom>
              <a:avLst/>
              <a:gdLst/>
              <a:ahLst/>
              <a:cxnLst/>
              <a:rect r="r" b="b" t="t" l="l"/>
              <a:pathLst>
                <a:path h="2490891" w="4489672">
                  <a:moveTo>
                    <a:pt x="0" y="0"/>
                  </a:moveTo>
                  <a:lnTo>
                    <a:pt x="4489672" y="0"/>
                  </a:lnTo>
                  <a:lnTo>
                    <a:pt x="4489672" y="2490891"/>
                  </a:lnTo>
                  <a:lnTo>
                    <a:pt x="0" y="249089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489673" cy="25385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906150" y="1600344"/>
            <a:ext cx="16668349" cy="0"/>
          </a:xfrm>
          <a:prstGeom prst="line">
            <a:avLst/>
          </a:prstGeom>
          <a:ln cap="flat" w="19050">
            <a:solidFill>
              <a:srgbClr val="92C1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06150" y="5700366"/>
            <a:ext cx="4074608" cy="2000706"/>
          </a:xfrm>
          <a:custGeom>
            <a:avLst/>
            <a:gdLst/>
            <a:ahLst/>
            <a:cxnLst/>
            <a:rect r="r" b="b" t="t" l="l"/>
            <a:pathLst>
              <a:path h="2000706" w="4074608">
                <a:moveTo>
                  <a:pt x="0" y="0"/>
                </a:moveTo>
                <a:lnTo>
                  <a:pt x="4074608" y="0"/>
                </a:lnTo>
                <a:lnTo>
                  <a:pt x="4074608" y="2000705"/>
                </a:lnTo>
                <a:lnTo>
                  <a:pt x="0" y="20007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070982" y="5700366"/>
            <a:ext cx="4282184" cy="3731617"/>
          </a:xfrm>
          <a:custGeom>
            <a:avLst/>
            <a:gdLst/>
            <a:ahLst/>
            <a:cxnLst/>
            <a:rect r="r" b="b" t="t" l="l"/>
            <a:pathLst>
              <a:path h="3731617" w="4282184">
                <a:moveTo>
                  <a:pt x="0" y="0"/>
                </a:moveTo>
                <a:lnTo>
                  <a:pt x="4282183" y="0"/>
                </a:lnTo>
                <a:lnTo>
                  <a:pt x="4282183" y="3731617"/>
                </a:lnTo>
                <a:lnTo>
                  <a:pt x="0" y="37316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113263" y="5700366"/>
            <a:ext cx="4073682" cy="3731617"/>
          </a:xfrm>
          <a:custGeom>
            <a:avLst/>
            <a:gdLst/>
            <a:ahLst/>
            <a:cxnLst/>
            <a:rect r="r" b="b" t="t" l="l"/>
            <a:pathLst>
              <a:path h="3731617" w="4073682">
                <a:moveTo>
                  <a:pt x="0" y="0"/>
                </a:moveTo>
                <a:lnTo>
                  <a:pt x="4073682" y="0"/>
                </a:lnTo>
                <a:lnTo>
                  <a:pt x="4073682" y="3731617"/>
                </a:lnTo>
                <a:lnTo>
                  <a:pt x="0" y="37316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9943B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DATA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733694"/>
            <a:ext cx="8353516" cy="1105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81"/>
              </a:lnSpc>
            </a:pPr>
            <a:r>
              <a:rPr lang="en-US" sz="6486">
                <a:solidFill>
                  <a:srgbClr val="9943B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3.2.1 head()와 tail()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700751"/>
            <a:ext cx="10084563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9943B8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시리즈.head(n) : 상단 n개의 데이터 확인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648171"/>
            <a:ext cx="9800781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9943B8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시리즈.tail(n) : 하단 n개의 데이터 확인</a:t>
            </a:r>
          </a:p>
        </p:txBody>
      </p:sp>
    </p:spTree>
  </p:cSld>
  <p:clrMapOvr>
    <a:masterClrMapping/>
  </p:clrMapOvr>
  <p:transition spd="fast">
    <p:fade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43B8">
                <a:alpha val="100000"/>
              </a:srgbClr>
            </a:gs>
            <a:gs pos="100000">
              <a:srgbClr val="4DB8F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6962" y="674834"/>
            <a:ext cx="17046726" cy="9457601"/>
            <a:chOff x="0" y="0"/>
            <a:chExt cx="4489673" cy="24908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89672" cy="2490891"/>
            </a:xfrm>
            <a:custGeom>
              <a:avLst/>
              <a:gdLst/>
              <a:ahLst/>
              <a:cxnLst/>
              <a:rect r="r" b="b" t="t" l="l"/>
              <a:pathLst>
                <a:path h="2490891" w="4489672">
                  <a:moveTo>
                    <a:pt x="0" y="0"/>
                  </a:moveTo>
                  <a:lnTo>
                    <a:pt x="4489672" y="0"/>
                  </a:lnTo>
                  <a:lnTo>
                    <a:pt x="4489672" y="2490891"/>
                  </a:lnTo>
                  <a:lnTo>
                    <a:pt x="0" y="249089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489673" cy="25385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906150" y="1600344"/>
            <a:ext cx="16668349" cy="0"/>
          </a:xfrm>
          <a:prstGeom prst="line">
            <a:avLst/>
          </a:prstGeom>
          <a:ln cap="flat" w="19050">
            <a:solidFill>
              <a:srgbClr val="92C1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6300470"/>
            <a:ext cx="12987779" cy="3435240"/>
          </a:xfrm>
          <a:custGeom>
            <a:avLst/>
            <a:gdLst/>
            <a:ahLst/>
            <a:cxnLst/>
            <a:rect r="r" b="b" t="t" l="l"/>
            <a:pathLst>
              <a:path h="3435240" w="12987779">
                <a:moveTo>
                  <a:pt x="0" y="0"/>
                </a:moveTo>
                <a:lnTo>
                  <a:pt x="12987779" y="0"/>
                </a:lnTo>
                <a:lnTo>
                  <a:pt x="12987779" y="3435240"/>
                </a:lnTo>
                <a:lnTo>
                  <a:pt x="0" y="34352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9943B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DATA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733694"/>
            <a:ext cx="11039737" cy="2251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81"/>
              </a:lnSpc>
            </a:pPr>
            <a:r>
              <a:rPr lang="en-US" sz="6486">
                <a:solidFill>
                  <a:srgbClr val="9943B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3.2.2 unique(),nunique()</a:t>
            </a:r>
          </a:p>
          <a:p>
            <a:pPr algn="ctr">
              <a:lnSpc>
                <a:spcPts val="9081"/>
              </a:lnSpc>
            </a:pPr>
            <a:r>
              <a:rPr lang="en-US" sz="6486">
                <a:solidFill>
                  <a:srgbClr val="9943B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그리고 value_counts()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338955"/>
            <a:ext cx="10368346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9943B8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시리즈.unique() : 유니크한 value들 반환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048250"/>
            <a:ext cx="11858203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9943B8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시리즈.nunique() : 유니크한 value의 개수 반환</a:t>
            </a:r>
          </a:p>
        </p:txBody>
      </p:sp>
    </p:spTree>
  </p:cSld>
  <p:clrMapOvr>
    <a:masterClrMapping/>
  </p:clrMapOvr>
  <p:transition spd="fast">
    <p:fade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43B8">
                <a:alpha val="100000"/>
              </a:srgbClr>
            </a:gs>
            <a:gs pos="100000">
              <a:srgbClr val="4DB8F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6962" y="674834"/>
            <a:ext cx="17046726" cy="9126521"/>
            <a:chOff x="0" y="0"/>
            <a:chExt cx="4489673" cy="24036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89672" cy="2403693"/>
            </a:xfrm>
            <a:custGeom>
              <a:avLst/>
              <a:gdLst/>
              <a:ahLst/>
              <a:cxnLst/>
              <a:rect r="r" b="b" t="t" l="l"/>
              <a:pathLst>
                <a:path h="2403693" w="4489672">
                  <a:moveTo>
                    <a:pt x="0" y="0"/>
                  </a:moveTo>
                  <a:lnTo>
                    <a:pt x="4489672" y="0"/>
                  </a:lnTo>
                  <a:lnTo>
                    <a:pt x="4489672" y="2403693"/>
                  </a:lnTo>
                  <a:lnTo>
                    <a:pt x="0" y="2403693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489673" cy="2451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906150" y="1600344"/>
            <a:ext cx="16668349" cy="0"/>
          </a:xfrm>
          <a:prstGeom prst="line">
            <a:avLst/>
          </a:prstGeom>
          <a:ln cap="flat" w="19050">
            <a:solidFill>
              <a:srgbClr val="92C1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60932" y="4150411"/>
            <a:ext cx="11727070" cy="1546822"/>
          </a:xfrm>
          <a:custGeom>
            <a:avLst/>
            <a:gdLst/>
            <a:ahLst/>
            <a:cxnLst/>
            <a:rect r="r" b="b" t="t" l="l"/>
            <a:pathLst>
              <a:path h="1546822" w="11727070">
                <a:moveTo>
                  <a:pt x="0" y="0"/>
                </a:moveTo>
                <a:lnTo>
                  <a:pt x="11727070" y="0"/>
                </a:lnTo>
                <a:lnTo>
                  <a:pt x="11727070" y="1546822"/>
                </a:lnTo>
                <a:lnTo>
                  <a:pt x="0" y="15468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5935358"/>
            <a:ext cx="2909518" cy="3564160"/>
          </a:xfrm>
          <a:custGeom>
            <a:avLst/>
            <a:gdLst/>
            <a:ahLst/>
            <a:cxnLst/>
            <a:rect r="r" b="b" t="t" l="l"/>
            <a:pathLst>
              <a:path h="3564160" w="2909518">
                <a:moveTo>
                  <a:pt x="0" y="0"/>
                </a:moveTo>
                <a:lnTo>
                  <a:pt x="2909518" y="0"/>
                </a:lnTo>
                <a:lnTo>
                  <a:pt x="2909518" y="3564160"/>
                </a:lnTo>
                <a:lnTo>
                  <a:pt x="0" y="35641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9943B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DATA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6150" y="1950454"/>
            <a:ext cx="11881851" cy="1633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9943B8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시리즈.value_counts(normalize= , sort= , ascending= , bins= , dropna= )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504474" y="5696551"/>
            <a:ext cx="3959594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9943B8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파라미터 기본 값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504474" y="6482046"/>
            <a:ext cx="5165669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9943B8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normalize = False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504474" y="8049273"/>
            <a:ext cx="5307560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9943B8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ascending = False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569007" y="6482046"/>
            <a:ext cx="3510272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9943B8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bins = None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569007" y="7267540"/>
            <a:ext cx="4030539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9943B8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dropna = True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504474" y="7265659"/>
            <a:ext cx="3273786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9943B8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sort = True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9943B8">
                <a:alpha val="100000"/>
              </a:srgbClr>
            </a:gs>
            <a:gs pos="100000">
              <a:srgbClr val="4DB8F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06150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906150" y="1600344"/>
            <a:ext cx="16668349" cy="0"/>
          </a:xfrm>
          <a:prstGeom prst="line">
            <a:avLst/>
          </a:prstGeom>
          <a:ln cap="flat" w="19050">
            <a:solidFill>
              <a:srgbClr val="92C1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9943B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DATA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804856" y="4416107"/>
            <a:ext cx="4678288" cy="1302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>
                <a:solidFill>
                  <a:srgbClr val="9943B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2주차 복습</a:t>
            </a:r>
          </a:p>
        </p:txBody>
      </p:sp>
    </p:spTree>
  </p:cSld>
  <p:clrMapOvr>
    <a:masterClrMapping/>
  </p:clrMapOvr>
  <p:transition spd="fast">
    <p:push dir="l"/>
  </p:transition>
</p:sld>
</file>

<file path=ppt/slides/slide30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9943B8">
                <a:alpha val="100000"/>
              </a:srgbClr>
            </a:gs>
            <a:gs pos="100000">
              <a:srgbClr val="4DB8F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6962" y="674834"/>
            <a:ext cx="17046726" cy="9126521"/>
            <a:chOff x="0" y="0"/>
            <a:chExt cx="4489673" cy="24036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89672" cy="2403693"/>
            </a:xfrm>
            <a:custGeom>
              <a:avLst/>
              <a:gdLst/>
              <a:ahLst/>
              <a:cxnLst/>
              <a:rect r="r" b="b" t="t" l="l"/>
              <a:pathLst>
                <a:path h="2403693" w="4489672">
                  <a:moveTo>
                    <a:pt x="0" y="0"/>
                  </a:moveTo>
                  <a:lnTo>
                    <a:pt x="4489672" y="0"/>
                  </a:lnTo>
                  <a:lnTo>
                    <a:pt x="4489672" y="2403693"/>
                  </a:lnTo>
                  <a:lnTo>
                    <a:pt x="0" y="2403693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489673" cy="2451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906150" y="1600344"/>
            <a:ext cx="16668349" cy="0"/>
          </a:xfrm>
          <a:prstGeom prst="line">
            <a:avLst/>
          </a:prstGeom>
          <a:ln cap="flat" w="19050">
            <a:solidFill>
              <a:srgbClr val="92C1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9943B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DATA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917879"/>
            <a:ext cx="11408881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9943B8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normalize : 각 value가 차지하는 비율 알려줌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99007" y="2627174"/>
            <a:ext cx="3912297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9943B8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(전체 비율 = 1)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788197"/>
            <a:ext cx="13868328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9943B8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ascending : 오름차순, 내림차순 여부 (value 개수 기준)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7025936"/>
            <a:ext cx="8071771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9943B8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bins : 값을 구간화 시켜서 나타냄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5220" y="5907066"/>
            <a:ext cx="10297400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9943B8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dropna : 출력 값에 NaN을 포함할 지 여부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5220" y="3672964"/>
            <a:ext cx="9422404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9943B8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sort : False로 설정하면 무작위로 출력</a:t>
            </a:r>
          </a:p>
        </p:txBody>
      </p:sp>
    </p:spTree>
  </p:cSld>
  <p:clrMapOvr>
    <a:masterClrMapping/>
  </p:clrMapOvr>
  <p:transition spd="fast">
    <p:fade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43B8">
                <a:alpha val="100000"/>
              </a:srgbClr>
            </a:gs>
            <a:gs pos="100000">
              <a:srgbClr val="4DB8F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6962" y="674834"/>
            <a:ext cx="17046726" cy="9126521"/>
            <a:chOff x="0" y="0"/>
            <a:chExt cx="4489673" cy="24036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89672" cy="2403693"/>
            </a:xfrm>
            <a:custGeom>
              <a:avLst/>
              <a:gdLst/>
              <a:ahLst/>
              <a:cxnLst/>
              <a:rect r="r" b="b" t="t" l="l"/>
              <a:pathLst>
                <a:path h="2403693" w="4489672">
                  <a:moveTo>
                    <a:pt x="0" y="0"/>
                  </a:moveTo>
                  <a:lnTo>
                    <a:pt x="4489672" y="0"/>
                  </a:lnTo>
                  <a:lnTo>
                    <a:pt x="4489672" y="2403693"/>
                  </a:lnTo>
                  <a:lnTo>
                    <a:pt x="0" y="2403693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489673" cy="2451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906150" y="1600344"/>
            <a:ext cx="16668349" cy="0"/>
          </a:xfrm>
          <a:prstGeom prst="line">
            <a:avLst/>
          </a:prstGeom>
          <a:ln cap="flat" w="19050">
            <a:solidFill>
              <a:srgbClr val="92C1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72229" y="3174672"/>
            <a:ext cx="12701287" cy="5791008"/>
          </a:xfrm>
          <a:custGeom>
            <a:avLst/>
            <a:gdLst/>
            <a:ahLst/>
            <a:cxnLst/>
            <a:rect r="r" b="b" t="t" l="l"/>
            <a:pathLst>
              <a:path h="5791008" w="12701287">
                <a:moveTo>
                  <a:pt x="0" y="0"/>
                </a:moveTo>
                <a:lnTo>
                  <a:pt x="12701287" y="0"/>
                </a:lnTo>
                <a:lnTo>
                  <a:pt x="12701287" y="5791008"/>
                </a:lnTo>
                <a:lnTo>
                  <a:pt x="0" y="57910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9943B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DATA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2229" y="1941502"/>
            <a:ext cx="4240709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9943B8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normalize 예시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69866" y="5048250"/>
            <a:ext cx="7693395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9943B8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normalize를 True로 설정하고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69866" y="5974926"/>
            <a:ext cx="5700263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9943B8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출력 값에 100을 곱해서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69866" y="6903296"/>
            <a:ext cx="9389434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9943B8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각 value들이 차지하는 %를 알 수 있다</a:t>
            </a:r>
          </a:p>
        </p:txBody>
      </p:sp>
    </p:spTree>
  </p:cSld>
  <p:clrMapOvr>
    <a:masterClrMapping/>
  </p:clrMapOvr>
  <p:transition spd="fast">
    <p:fade/>
  </p:transition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43B8">
                <a:alpha val="100000"/>
              </a:srgbClr>
            </a:gs>
            <a:gs pos="100000">
              <a:srgbClr val="4DB8F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6962" y="674834"/>
            <a:ext cx="17046726" cy="9126521"/>
            <a:chOff x="0" y="0"/>
            <a:chExt cx="4489673" cy="24036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89672" cy="2403693"/>
            </a:xfrm>
            <a:custGeom>
              <a:avLst/>
              <a:gdLst/>
              <a:ahLst/>
              <a:cxnLst/>
              <a:rect r="r" b="b" t="t" l="l"/>
              <a:pathLst>
                <a:path h="2403693" w="4489672">
                  <a:moveTo>
                    <a:pt x="0" y="0"/>
                  </a:moveTo>
                  <a:lnTo>
                    <a:pt x="4489672" y="0"/>
                  </a:lnTo>
                  <a:lnTo>
                    <a:pt x="4489672" y="2403693"/>
                  </a:lnTo>
                  <a:lnTo>
                    <a:pt x="0" y="2403693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489673" cy="2451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906150" y="1600344"/>
            <a:ext cx="16668349" cy="0"/>
          </a:xfrm>
          <a:prstGeom prst="line">
            <a:avLst/>
          </a:prstGeom>
          <a:ln cap="flat" w="19050">
            <a:solidFill>
              <a:srgbClr val="92C1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72229" y="2984172"/>
            <a:ext cx="9581371" cy="6441108"/>
          </a:xfrm>
          <a:custGeom>
            <a:avLst/>
            <a:gdLst/>
            <a:ahLst/>
            <a:cxnLst/>
            <a:rect r="r" b="b" t="t" l="l"/>
            <a:pathLst>
              <a:path h="6441108" w="9581371">
                <a:moveTo>
                  <a:pt x="0" y="0"/>
                </a:moveTo>
                <a:lnTo>
                  <a:pt x="9581371" y="0"/>
                </a:lnTo>
                <a:lnTo>
                  <a:pt x="9581371" y="6441108"/>
                </a:lnTo>
                <a:lnTo>
                  <a:pt x="0" y="64411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9943B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DATA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2229" y="1941502"/>
            <a:ext cx="2585312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9943B8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bins 예시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961097" y="4693603"/>
            <a:ext cx="6132592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9943B8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구간을 3개로 나눠서 출력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61097" y="7329098"/>
            <a:ext cx="6912993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9943B8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구간을 원하는 대로 입력 가능</a:t>
            </a:r>
          </a:p>
        </p:txBody>
      </p:sp>
    </p:spTree>
  </p:cSld>
  <p:clrMapOvr>
    <a:masterClrMapping/>
  </p:clrMapOvr>
  <p:transition spd="fast">
    <p:fade/>
  </p:transition>
</p:sld>
</file>

<file path=ppt/slides/slide3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9943B8">
                <a:alpha val="100000"/>
              </a:srgbClr>
            </a:gs>
            <a:gs pos="100000">
              <a:srgbClr val="4DB8F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93103" y="3954268"/>
            <a:ext cx="16101794" cy="2140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78"/>
              </a:lnSpc>
            </a:pPr>
            <a:r>
              <a:rPr lang="en-US" sz="12484">
                <a:solidFill>
                  <a:srgbClr val="FEFFFF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질의응답</a:t>
            </a:r>
          </a:p>
        </p:txBody>
      </p:sp>
    </p:spTree>
  </p:cSld>
  <p:clrMapOvr>
    <a:masterClrMapping/>
  </p:clrMapOvr>
  <p:transition spd="fast">
    <p:fade/>
  </p:transition>
</p:sld>
</file>

<file path=ppt/slides/slide34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9943B8">
                <a:alpha val="100000"/>
              </a:srgbClr>
            </a:gs>
            <a:gs pos="100000">
              <a:srgbClr val="4DB8F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93103" y="3954268"/>
            <a:ext cx="16101794" cy="2140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78"/>
              </a:lnSpc>
            </a:pPr>
            <a:r>
              <a:rPr lang="en-US" sz="12484">
                <a:solidFill>
                  <a:srgbClr val="FEFFFF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팀별 문제 풀이/해설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9943B8">
                <a:alpha val="100000"/>
              </a:srgbClr>
            </a:gs>
            <a:gs pos="100000">
              <a:srgbClr val="4DB8F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93103" y="3954268"/>
            <a:ext cx="16101794" cy="2140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78"/>
              </a:lnSpc>
            </a:pPr>
            <a:r>
              <a:rPr lang="en-US" sz="12484">
                <a:solidFill>
                  <a:srgbClr val="FEFFFF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문제 교환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9943B8">
                <a:alpha val="100000"/>
              </a:srgbClr>
            </a:gs>
            <a:gs pos="100000">
              <a:srgbClr val="4DB8F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93103" y="3954268"/>
            <a:ext cx="16101794" cy="2140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78"/>
              </a:lnSpc>
            </a:pPr>
            <a:r>
              <a:rPr lang="en-US" sz="12484">
                <a:solidFill>
                  <a:srgbClr val="FEFFFF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마무리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9943B8">
                <a:alpha val="100000"/>
              </a:srgbClr>
            </a:gs>
            <a:gs pos="100000">
              <a:srgbClr val="4DB8F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92C1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5132968" y="2112445"/>
            <a:ext cx="8022064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9943B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과제 설명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9943B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DATA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69851" y="3840240"/>
            <a:ext cx="2882628" cy="862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79"/>
              </a:lnSpc>
            </a:pPr>
            <a:r>
              <a:rPr lang="en-US" sz="5057" b="true">
                <a:solidFill>
                  <a:srgbClr val="545454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발표 준비 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89294" y="3265779"/>
            <a:ext cx="2928855" cy="1877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224"/>
              </a:lnSpc>
            </a:pPr>
            <a:r>
              <a:rPr lang="en-US" sz="10874" b="true">
                <a:solidFill>
                  <a:srgbClr val="8068CB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2팀!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134715" y="5286375"/>
            <a:ext cx="10018569" cy="1303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05"/>
              </a:lnSpc>
            </a:pPr>
            <a:r>
              <a:rPr lang="en-US" sz="7575" b="true">
                <a:solidFill>
                  <a:srgbClr val="545454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ch.4 판다스 데이터프레임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033360" y="7056116"/>
            <a:ext cx="8221281" cy="1303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05"/>
              </a:lnSpc>
            </a:pPr>
            <a:r>
              <a:rPr lang="en-US" sz="7575" b="true">
                <a:solidFill>
                  <a:srgbClr val="8068CB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9월 30일</a:t>
            </a:r>
            <a:r>
              <a:rPr lang="en-US" sz="7575" b="true">
                <a:solidFill>
                  <a:srgbClr val="545454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에 봐요!</a:t>
            </a:r>
          </a:p>
        </p:txBody>
      </p:sp>
    </p:spTree>
  </p:cSld>
  <p:clrMapOvr>
    <a:masterClrMapping/>
  </p:clrMapOvr>
  <p:transition spd="fast">
    <p:fade/>
  </p:transition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43B8">
                <a:alpha val="100000"/>
              </a:srgbClr>
            </a:gs>
            <a:gs pos="100000">
              <a:srgbClr val="4DB8F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92C1D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92C1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3530919" y="5765186"/>
            <a:ext cx="11226161" cy="179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9943B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수고하셨습니다!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4C76C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DATA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4C76CF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https://www.smarcle.dev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05176" y="4761229"/>
            <a:ext cx="12277647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CA96ED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2주차 마치겠습니다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7505489" y="1866477"/>
            <a:ext cx="3277023" cy="3277023"/>
          </a:xfrm>
          <a:custGeom>
            <a:avLst/>
            <a:gdLst/>
            <a:ahLst/>
            <a:cxnLst/>
            <a:rect r="r" b="b" t="t" l="l"/>
            <a:pathLst>
              <a:path h="3277023" w="3277023">
                <a:moveTo>
                  <a:pt x="0" y="0"/>
                </a:moveTo>
                <a:lnTo>
                  <a:pt x="3277022" y="0"/>
                </a:lnTo>
                <a:lnTo>
                  <a:pt x="3277022" y="3277023"/>
                </a:lnTo>
                <a:lnTo>
                  <a:pt x="0" y="32770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43B8">
                <a:alpha val="100000"/>
              </a:srgbClr>
            </a:gs>
            <a:gs pos="100000">
              <a:srgbClr val="4DB8F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06150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906150" y="1600344"/>
            <a:ext cx="16668349" cy="0"/>
          </a:xfrm>
          <a:prstGeom prst="line">
            <a:avLst/>
          </a:prstGeom>
          <a:ln cap="flat" w="19050">
            <a:solidFill>
              <a:srgbClr val="92C1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57551" y="1832293"/>
            <a:ext cx="10367878" cy="6622414"/>
          </a:xfrm>
          <a:custGeom>
            <a:avLst/>
            <a:gdLst/>
            <a:ahLst/>
            <a:cxnLst/>
            <a:rect r="r" b="b" t="t" l="l"/>
            <a:pathLst>
              <a:path h="6622414" w="10367878">
                <a:moveTo>
                  <a:pt x="0" y="0"/>
                </a:moveTo>
                <a:lnTo>
                  <a:pt x="10367878" y="0"/>
                </a:lnTo>
                <a:lnTo>
                  <a:pt x="10367878" y="6622414"/>
                </a:lnTo>
                <a:lnTo>
                  <a:pt x="0" y="66224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64929" y="3374973"/>
            <a:ext cx="4554968" cy="5079734"/>
          </a:xfrm>
          <a:custGeom>
            <a:avLst/>
            <a:gdLst/>
            <a:ahLst/>
            <a:cxnLst/>
            <a:rect r="r" b="b" t="t" l="l"/>
            <a:pathLst>
              <a:path h="5079734" w="4554968">
                <a:moveTo>
                  <a:pt x="0" y="0"/>
                </a:moveTo>
                <a:lnTo>
                  <a:pt x="4554969" y="0"/>
                </a:lnTo>
                <a:lnTo>
                  <a:pt x="4554969" y="5079734"/>
                </a:lnTo>
                <a:lnTo>
                  <a:pt x="0" y="50797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9943B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DATA ANALYSIS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43B8">
                <a:alpha val="100000"/>
              </a:srgbClr>
            </a:gs>
            <a:gs pos="100000">
              <a:srgbClr val="4DB8F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06150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906150" y="1600344"/>
            <a:ext cx="16668349" cy="0"/>
          </a:xfrm>
          <a:prstGeom prst="line">
            <a:avLst/>
          </a:prstGeom>
          <a:ln cap="flat" w="19050">
            <a:solidFill>
              <a:srgbClr val="92C1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70591" y="1847994"/>
            <a:ext cx="7601447" cy="2137623"/>
          </a:xfrm>
          <a:custGeom>
            <a:avLst/>
            <a:gdLst/>
            <a:ahLst/>
            <a:cxnLst/>
            <a:rect r="r" b="b" t="t" l="l"/>
            <a:pathLst>
              <a:path h="2137623" w="7601447">
                <a:moveTo>
                  <a:pt x="0" y="0"/>
                </a:moveTo>
                <a:lnTo>
                  <a:pt x="7601448" y="0"/>
                </a:lnTo>
                <a:lnTo>
                  <a:pt x="7601448" y="2137623"/>
                </a:lnTo>
                <a:lnTo>
                  <a:pt x="0" y="21376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0758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70591" y="4873945"/>
            <a:ext cx="10921029" cy="4384355"/>
          </a:xfrm>
          <a:custGeom>
            <a:avLst/>
            <a:gdLst/>
            <a:ahLst/>
            <a:cxnLst/>
            <a:rect r="r" b="b" t="t" l="l"/>
            <a:pathLst>
              <a:path h="4384355" w="10921029">
                <a:moveTo>
                  <a:pt x="0" y="0"/>
                </a:moveTo>
                <a:lnTo>
                  <a:pt x="10921029" y="0"/>
                </a:lnTo>
                <a:lnTo>
                  <a:pt x="10921029" y="4384355"/>
                </a:lnTo>
                <a:lnTo>
                  <a:pt x="0" y="43843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006158" y="1847994"/>
            <a:ext cx="8253142" cy="2137623"/>
          </a:xfrm>
          <a:custGeom>
            <a:avLst/>
            <a:gdLst/>
            <a:ahLst/>
            <a:cxnLst/>
            <a:rect r="r" b="b" t="t" l="l"/>
            <a:pathLst>
              <a:path h="2137623" w="8253142">
                <a:moveTo>
                  <a:pt x="0" y="0"/>
                </a:moveTo>
                <a:lnTo>
                  <a:pt x="8253142" y="0"/>
                </a:lnTo>
                <a:lnTo>
                  <a:pt x="8253142" y="2137623"/>
                </a:lnTo>
                <a:lnTo>
                  <a:pt x="0" y="21376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5377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9943B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DATA ANALYSIS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43B8">
                <a:alpha val="100000"/>
              </a:srgbClr>
            </a:gs>
            <a:gs pos="100000">
              <a:srgbClr val="4DB8F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06150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906150" y="1600344"/>
            <a:ext cx="16668349" cy="0"/>
          </a:xfrm>
          <a:prstGeom prst="line">
            <a:avLst/>
          </a:prstGeom>
          <a:ln cap="flat" w="19050">
            <a:solidFill>
              <a:srgbClr val="92C1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78288" y="2024315"/>
            <a:ext cx="10149094" cy="2526746"/>
          </a:xfrm>
          <a:custGeom>
            <a:avLst/>
            <a:gdLst/>
            <a:ahLst/>
            <a:cxnLst/>
            <a:rect r="r" b="b" t="t" l="l"/>
            <a:pathLst>
              <a:path h="2526746" w="10149094">
                <a:moveTo>
                  <a:pt x="0" y="0"/>
                </a:moveTo>
                <a:lnTo>
                  <a:pt x="10149094" y="0"/>
                </a:lnTo>
                <a:lnTo>
                  <a:pt x="10149094" y="2526745"/>
                </a:lnTo>
                <a:lnTo>
                  <a:pt x="0" y="25267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78288" y="4970160"/>
            <a:ext cx="5456297" cy="4373061"/>
          </a:xfrm>
          <a:custGeom>
            <a:avLst/>
            <a:gdLst/>
            <a:ahLst/>
            <a:cxnLst/>
            <a:rect r="r" b="b" t="t" l="l"/>
            <a:pathLst>
              <a:path h="4373061" w="5456297">
                <a:moveTo>
                  <a:pt x="0" y="0"/>
                </a:moveTo>
                <a:lnTo>
                  <a:pt x="5456296" y="0"/>
                </a:lnTo>
                <a:lnTo>
                  <a:pt x="5456296" y="4373062"/>
                </a:lnTo>
                <a:lnTo>
                  <a:pt x="0" y="43730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9943B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DATA ANALYSIS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43B8">
                <a:alpha val="100000"/>
              </a:srgbClr>
            </a:gs>
            <a:gs pos="100000">
              <a:srgbClr val="4DB8F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06150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906150" y="1600344"/>
            <a:ext cx="16668349" cy="0"/>
          </a:xfrm>
          <a:prstGeom prst="line">
            <a:avLst/>
          </a:prstGeom>
          <a:ln cap="flat" w="19050">
            <a:solidFill>
              <a:srgbClr val="92C1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354174"/>
            <a:ext cx="9085431" cy="2455018"/>
          </a:xfrm>
          <a:custGeom>
            <a:avLst/>
            <a:gdLst/>
            <a:ahLst/>
            <a:cxnLst/>
            <a:rect r="r" b="b" t="t" l="l"/>
            <a:pathLst>
              <a:path h="2455018" w="9085431">
                <a:moveTo>
                  <a:pt x="0" y="0"/>
                </a:moveTo>
                <a:lnTo>
                  <a:pt x="9085431" y="0"/>
                </a:lnTo>
                <a:lnTo>
                  <a:pt x="9085431" y="2455018"/>
                </a:lnTo>
                <a:lnTo>
                  <a:pt x="0" y="24550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9921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3809192"/>
            <a:ext cx="9085431" cy="2280630"/>
          </a:xfrm>
          <a:custGeom>
            <a:avLst/>
            <a:gdLst/>
            <a:ahLst/>
            <a:cxnLst/>
            <a:rect r="r" b="b" t="t" l="l"/>
            <a:pathLst>
              <a:path h="2280630" w="9085431">
                <a:moveTo>
                  <a:pt x="0" y="0"/>
                </a:moveTo>
                <a:lnTo>
                  <a:pt x="9085431" y="0"/>
                </a:lnTo>
                <a:lnTo>
                  <a:pt x="9085431" y="2280630"/>
                </a:lnTo>
                <a:lnTo>
                  <a:pt x="0" y="22806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445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454339" y="5796878"/>
            <a:ext cx="8465574" cy="3461422"/>
          </a:xfrm>
          <a:custGeom>
            <a:avLst/>
            <a:gdLst/>
            <a:ahLst/>
            <a:cxnLst/>
            <a:rect r="r" b="b" t="t" l="l"/>
            <a:pathLst>
              <a:path h="3461422" w="8465574">
                <a:moveTo>
                  <a:pt x="0" y="0"/>
                </a:moveTo>
                <a:lnTo>
                  <a:pt x="8465574" y="0"/>
                </a:lnTo>
                <a:lnTo>
                  <a:pt x="8465574" y="3461422"/>
                </a:lnTo>
                <a:lnTo>
                  <a:pt x="0" y="3461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9943B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DATA ANALYSIS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9943B8">
                <a:alpha val="100000"/>
              </a:srgbClr>
            </a:gs>
            <a:gs pos="100000">
              <a:srgbClr val="4DB8F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06150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906150" y="1600344"/>
            <a:ext cx="16668349" cy="0"/>
          </a:xfrm>
          <a:prstGeom prst="line">
            <a:avLst/>
          </a:prstGeom>
          <a:ln cap="flat" w="19050">
            <a:solidFill>
              <a:srgbClr val="92C1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9943B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DATA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66052" y="3744595"/>
            <a:ext cx="6948547" cy="2645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>
                <a:solidFill>
                  <a:srgbClr val="9943B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3.0</a:t>
            </a:r>
          </a:p>
          <a:p>
            <a:pPr algn="ctr">
              <a:lnSpc>
                <a:spcPts val="10639"/>
              </a:lnSpc>
            </a:pPr>
            <a:r>
              <a:rPr lang="en-US" sz="7599">
                <a:solidFill>
                  <a:srgbClr val="9943B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판다스 인트로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43B8">
                <a:alpha val="100000"/>
              </a:srgbClr>
            </a:gs>
            <a:gs pos="100000">
              <a:srgbClr val="4DB8F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06150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906150" y="1600344"/>
            <a:ext cx="16668349" cy="0"/>
          </a:xfrm>
          <a:prstGeom prst="line">
            <a:avLst/>
          </a:prstGeom>
          <a:ln cap="flat" w="19050">
            <a:solidFill>
              <a:srgbClr val="92C1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165651" y="2992360"/>
            <a:ext cx="5051652" cy="4302279"/>
          </a:xfrm>
          <a:custGeom>
            <a:avLst/>
            <a:gdLst/>
            <a:ahLst/>
            <a:cxnLst/>
            <a:rect r="r" b="b" t="t" l="l"/>
            <a:pathLst>
              <a:path h="4302279" w="5051652">
                <a:moveTo>
                  <a:pt x="0" y="0"/>
                </a:moveTo>
                <a:lnTo>
                  <a:pt x="5051652" y="0"/>
                </a:lnTo>
                <a:lnTo>
                  <a:pt x="5051652" y="4302280"/>
                </a:lnTo>
                <a:lnTo>
                  <a:pt x="0" y="43022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496695" y="2899310"/>
            <a:ext cx="4570144" cy="4395329"/>
          </a:xfrm>
          <a:custGeom>
            <a:avLst/>
            <a:gdLst/>
            <a:ahLst/>
            <a:cxnLst/>
            <a:rect r="r" b="b" t="t" l="l"/>
            <a:pathLst>
              <a:path h="4395329" w="4570144">
                <a:moveTo>
                  <a:pt x="0" y="0"/>
                </a:moveTo>
                <a:lnTo>
                  <a:pt x="4570144" y="0"/>
                </a:lnTo>
                <a:lnTo>
                  <a:pt x="4570144" y="4395330"/>
                </a:lnTo>
                <a:lnTo>
                  <a:pt x="0" y="43953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9943B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DATA ANALYSIS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DAGRTYxCFyI</dc:identifier>
  <dcterms:modified xsi:type="dcterms:W3CDTF">2011-08-01T06:04:30Z</dcterms:modified>
  <cp:revision>1</cp:revision>
  <dc:title>데분스2주차_수업_ppt</dc:title>
</cp:coreProperties>
</file>